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74" d="100"/>
          <a:sy n="74" d="100"/>
        </p:scale>
        <p:origin x="38" y="24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dy McCormick" userId="d4d094e8f55d7405" providerId="LiveId" clId="{948FE3C2-7209-434F-9706-9C5CCA3B948C}"/>
    <pc:docChg chg="custSel addSld">
      <pc:chgData name="Rudy McCormick" userId="d4d094e8f55d7405" providerId="LiveId" clId="{948FE3C2-7209-434F-9706-9C5CCA3B948C}" dt="2026-06-12T14:38:17.086" v="0" actId="26606"/>
      <pc:docMkLst>
        <pc:docMk/>
      </pc:docMkLst>
      <pc:sldChg chg="add">
        <pc:chgData name="Rudy McCormick" userId="d4d094e8f55d7405" providerId="LiveId" clId="{948FE3C2-7209-434F-9706-9C5CCA3B948C}" dt="2026-06-12T14:38:17.086" v="0" actId="26606"/>
        <pc:sldMkLst>
          <pc:docMk/>
          <pc:sldMk cId="0"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7171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by positioning the session as practical, not theoretical. Set the expectation that the deck is not about replacing strategy with AI. It is about using AI to make SEO more organized, repeatable, and actionable for small and mid-sized businesses.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to demand discovery. The job is not to chase every keyword. It is to understand intent and build the right page for the right searcher.</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AI can quickly produce a rough keyword universe. But the next step is validation, prioritization, and mapping to pages.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keyword mapping. This is a simple but powerful SEO tool. It prevents duplicate pages and makes sure important searches have a clear destination.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after demand discovery, you need pages that deserve to rank and convert.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Stress that service pages usually matter more than generic blog volume. Better pages answer questions and help users take action.</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rapid-fire set of easy wins. Mention that these elements are often neglected because they feel small, but together they make pages more discoverable and more persuasive.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decision-stage content. Comparison, pricing, and process content attract people who are more likely to contact the business.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to local SEO. For many businesses, local visibility is the fastest path to qualified leads.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Clarify that local SEO is not only Google Business Profile. It also includes reviews, directory consistency, location pages, local FAQs, and community signals.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Reviews are useful beyond reputation. They reveal customer language, trust factors, objections, and service themes. Use them in copy, but respect privacy.</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the four outcomes. This is a business-facing session. The point is not to teach every tool. The point is to give attendees a repeatable way to improve content, local visibility, reporting, and conversion.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Share examples such as seasonal content, nearby service areas, local regulations, local events, and FAQs around timing or availability.</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technical SEO reports can be intimidating. AI helps translate technical findings into business decisions.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prioritization. Not every audit warning deserves immediate action. Start with issues affecting pages that drive leads or revenue.</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 practical list. AI can help with mapping and drafting, but implementation should be validated by someone who understands the site.</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AI content needs originality and expertise. This section moves from content quantity to credibility.</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anti-generic-content workflow. AI content gets stronger when the source material is unique: expert notes, customer questions, project data, and real examples.</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 checklist for quality. Credible content has proof, specificity, examples, and clear answers.</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reports should lead to action. AI helps turn data into decisions.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data alone does not create decisions. AI can summarize and surface patterns, but the team needs to confirm the context and choose actions.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 ending every report with prioritized actions. Reporting without action becomes decoration.</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the structure. Encourage attendees to score themselves as you go. The social comparison hook: ask, "How many of these are you already doing?" This helps people benchmark without feeling criticized.</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rankings and traffic matter only if the website earns trust and produces action.</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lead friction. SEO brings visitors, but page clarity, trust, and ease of contact turn those visitors into leads.</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often overlooked. Microcopy, testimonials, CTAs, thank-you pages, and follow-up emails all contribute to turning visibility into revenue opportunities.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AI search is changing how people discover and evaluate businesses. The fundamentals still matter, but clarity and credibility become even more important.</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AI search tools synthesize answers. Clear, consistent, well-structured content is easier to understand and cite.</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the 101 ways with the bigger idea: visibility depends on clarity, consistency, credibility, and maintenance.</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implementation bridge. Encourage attendees to choose a week one action before leaving the webinar.</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as an engagement moment. Ask attendees to pick their weakest area. This naturally leads to the offer for an AI SEO Visibility Review.</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conversion slide. The offer should feel like a natural next step from the scorecard, not a hard sell. The review helps people prioritize.</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Q&amp;A to uncover sales opportunities. Listen for symptoms: traffic but no leads, weak local rankings, unclear reporting, content fatigue, or fear of publishing AI content.</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Spend a moment on this slide. The user should understand that AI is a workflow accelerator. It should not replace business goals, professional review, or subject matter expertise.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AI SEO Basics for Business Owners.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Keyword Research &amp; Search Intent.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Website Content &amp; On-Page SEO.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Local SEO &amp; Google Business Profile.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Technical SEO Made Simpler.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Content Strategy &amp; Authority Building.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Reporting, Analytics &amp; Business Insight.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Conversion, Trust &amp; User Experience.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Reference slide for AI Search, Brand Visibility &amp; Future-Proofing. Use as appendix or post-webinar reference.</a:t>
            </a:r>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to disarm fear and hype. AI is not one task. It can support many steps: research, structure, drafting, analysis, and quality control. The strongest results come from chaining these steps.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you anchor the attendee experience. Ask them to mentally select one problem. It creates relevance and increases the chance they act after the webinar.</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before prompts and tools, get the business goal right. This section is about preventing random acts of SEO.</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Ideas 001-003 are the foundation. AI is useful here because it can turn vague goals into a focused action list. But the business owner must provide the goal and customer context.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operating system. Encourage attendees to document their own process. The purpose is to make AI-assisted content safe, repeatable, and aligned with the business.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621792" y="749808"/>
            <a:ext cx="123444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31520" y="836676"/>
            <a:ext cx="101498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WEBINAR DECK</a:t>
            </a:r>
            <a:endParaRPr lang="en-US" sz="750" dirty="0"/>
          </a:p>
        </p:txBody>
      </p:sp>
      <p:sp>
        <p:nvSpPr>
          <p:cNvPr id="8" name="Text 6"/>
          <p:cNvSpPr/>
          <p:nvPr/>
        </p:nvSpPr>
        <p:spPr>
          <a:xfrm>
            <a:off x="621792" y="1234440"/>
            <a:ext cx="6080760" cy="1463040"/>
          </a:xfrm>
          <a:prstGeom prst="rect">
            <a:avLst/>
          </a:prstGeom>
          <a:noFill/>
          <a:ln/>
        </p:spPr>
        <p:txBody>
          <a:bodyPr wrap="square" lIns="0" tIns="0" rIns="0" bIns="0" rtlCol="0" anchor="ctr">
            <a:normAutofit/>
          </a:bodyPr>
          <a:lstStyle/>
          <a:p>
            <a:pPr marL="0" indent="0">
              <a:buNone/>
            </a:pPr>
            <a:r>
              <a:rPr lang="en-US" sz="3900" b="1" dirty="0">
                <a:solidFill>
                  <a:srgbClr val="FFFFFF"/>
                </a:solidFill>
                <a:latin typeface="Aptos Display" pitchFamily="34" charset="0"/>
                <a:ea typeface="Aptos Display" pitchFamily="34" charset="-122"/>
                <a:cs typeface="Aptos Display" pitchFamily="34" charset="-120"/>
              </a:rPr>
              <a:t>101 Practical Ways to Improve Your Business SEO with AI</a:t>
            </a:r>
            <a:endParaRPr lang="en-US" sz="3900" dirty="0"/>
          </a:p>
        </p:txBody>
      </p:sp>
      <p:sp>
        <p:nvSpPr>
          <p:cNvPr id="9" name="Text 7"/>
          <p:cNvSpPr/>
          <p:nvPr/>
        </p:nvSpPr>
        <p:spPr>
          <a:xfrm>
            <a:off x="658368" y="2971800"/>
            <a:ext cx="5715000" cy="731520"/>
          </a:xfrm>
          <a:prstGeom prst="rect">
            <a:avLst/>
          </a:prstGeom>
          <a:noFill/>
          <a:ln/>
        </p:spPr>
        <p:txBody>
          <a:bodyPr wrap="square" lIns="0" tIns="0" rIns="0" bIns="0" rtlCol="0" anchor="ctr">
            <a:normAutofit/>
          </a:bodyPr>
          <a:lstStyle/>
          <a:p>
            <a:pPr marL="0" indent="0">
              <a:buNone/>
            </a:pPr>
            <a:r>
              <a:rPr lang="en-US" sz="1600" dirty="0">
                <a:solidFill>
                  <a:srgbClr val="D7F8FF"/>
                </a:solidFill>
                <a:latin typeface="Aptos" pitchFamily="34" charset="0"/>
                <a:ea typeface="Aptos" pitchFamily="34" charset="-122"/>
                <a:cs typeface="Aptos" pitchFamily="34" charset="-120"/>
              </a:rPr>
              <a:t>A webinar for helping business owners use AI to improve visibility, content quality, local rankings, reporting, and lead generation.</a:t>
            </a:r>
            <a:endParaRPr lang="en-US" sz="1600" dirty="0"/>
          </a:p>
        </p:txBody>
      </p:sp>
      <p:sp>
        <p:nvSpPr>
          <p:cNvPr id="10" name="Shape 8"/>
          <p:cNvSpPr/>
          <p:nvPr/>
        </p:nvSpPr>
        <p:spPr>
          <a:xfrm>
            <a:off x="658368" y="4041648"/>
            <a:ext cx="4480560" cy="658368"/>
          </a:xfrm>
          <a:prstGeom prst="roundRect">
            <a:avLst>
              <a:gd name="adj" fmla="val 11111"/>
            </a:avLst>
          </a:prstGeom>
          <a:solidFill>
            <a:srgbClr val="09233A"/>
          </a:solidFill>
          <a:ln w="13970">
            <a:solidFill>
              <a:srgbClr val="1BD8FF"/>
            </a:solidFill>
            <a:prstDash val="solid"/>
          </a:ln>
        </p:spPr>
        <p:txBody>
          <a:bodyPr/>
          <a:lstStyle/>
          <a:p>
            <a:endParaRPr lang="en-US"/>
          </a:p>
        </p:txBody>
      </p:sp>
      <p:sp>
        <p:nvSpPr>
          <p:cNvPr id="11" name="Shape 9"/>
          <p:cNvSpPr/>
          <p:nvPr/>
        </p:nvSpPr>
        <p:spPr>
          <a:xfrm>
            <a:off x="658368" y="4087368"/>
            <a:ext cx="64008" cy="566928"/>
          </a:xfrm>
          <a:prstGeom prst="rect">
            <a:avLst/>
          </a:prstGeom>
          <a:solidFill>
            <a:srgbClr val="1BD8FF"/>
          </a:solidFill>
          <a:ln w="12700">
            <a:solidFill>
              <a:srgbClr val="1BD8FF">
                <a:alpha val="0"/>
              </a:srgbClr>
            </a:solidFill>
            <a:prstDash val="solid"/>
          </a:ln>
        </p:spPr>
        <p:txBody>
          <a:bodyPr/>
          <a:lstStyle/>
          <a:p>
            <a:endParaRPr lang="en-US"/>
          </a:p>
        </p:txBody>
      </p:sp>
      <p:sp>
        <p:nvSpPr>
          <p:cNvPr id="12" name="Text 10"/>
          <p:cNvSpPr/>
          <p:nvPr/>
        </p:nvSpPr>
        <p:spPr>
          <a:xfrm>
            <a:off x="841248" y="4169664"/>
            <a:ext cx="4206240" cy="429768"/>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Use AI smarter. Rank with more purpose.</a:t>
            </a:r>
            <a:endParaRPr lang="en-US" sz="1300" dirty="0"/>
          </a:p>
        </p:txBody>
      </p:sp>
      <p:sp>
        <p:nvSpPr>
          <p:cNvPr id="14" name="Shape 11"/>
          <p:cNvSpPr/>
          <p:nvPr/>
        </p:nvSpPr>
        <p:spPr>
          <a:xfrm>
            <a:off x="7406640" y="6108192"/>
            <a:ext cx="3657600" cy="18288"/>
          </a:xfrm>
          <a:prstGeom prst="rect">
            <a:avLst/>
          </a:prstGeom>
          <a:solidFill>
            <a:srgbClr val="1BD8FF"/>
          </a:solidFill>
          <a:ln w="12700">
            <a:solidFill>
              <a:srgbClr val="1BD8FF">
                <a:alpha val="0"/>
              </a:srgbClr>
            </a:solidFill>
            <a:prstDash val="solid"/>
          </a:ln>
        </p:spPr>
        <p:txBody>
          <a:bodyPr/>
          <a:lstStyle/>
          <a:p>
            <a:endParaRPr lang="en-US"/>
          </a:p>
        </p:txBody>
      </p:sp>
      <p:sp>
        <p:nvSpPr>
          <p:cNvPr id="15" name="Text 12"/>
          <p:cNvSpPr/>
          <p:nvPr/>
        </p:nvSpPr>
        <p:spPr>
          <a:xfrm>
            <a:off x="7406640" y="6272784"/>
            <a:ext cx="4206240" cy="228600"/>
          </a:xfrm>
          <a:prstGeom prst="rect">
            <a:avLst/>
          </a:prstGeom>
          <a:noFill/>
          <a:ln/>
        </p:spPr>
        <p:txBody>
          <a:bodyPr wrap="square" lIns="0" tIns="0" rIns="0" bIns="0" rtlCol="0" anchor="ctr"/>
          <a:lstStyle/>
          <a:p>
            <a:pPr marL="0" indent="0">
              <a:buNone/>
            </a:pPr>
            <a:r>
              <a:rPr lang="en-US" sz="900" dirty="0">
                <a:solidFill>
                  <a:srgbClr val="D7F8FF"/>
                </a:solidFill>
              </a:rPr>
              <a:t>Prepared by Web Search Professionals</a:t>
            </a:r>
            <a:endParaRPr lang="en-US" sz="900" dirty="0"/>
          </a:p>
        </p:txBody>
      </p:sp>
      <p:sp>
        <p:nvSpPr>
          <p:cNvPr id="16" name="Text 1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17" name="Text 1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01</a:t>
            </a:r>
            <a:endParaRPr lang="en-US" sz="72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95E06C"/>
                </a:solidFill>
                <a:latin typeface="Aptos Display" pitchFamily="34" charset="0"/>
                <a:ea typeface="Aptos Display" pitchFamily="34" charset="-122"/>
                <a:cs typeface="Aptos Display" pitchFamily="34" charset="-120"/>
              </a:rPr>
              <a:t>02</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Keyword Research &amp; Search Intent</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Find the right searches and match each one to the right page.</a:t>
            </a:r>
            <a:endParaRPr lang="en-US" sz="1700" dirty="0"/>
          </a:p>
        </p:txBody>
      </p:sp>
      <p:sp>
        <p:nvSpPr>
          <p:cNvPr id="9" name="Shape 7"/>
          <p:cNvSpPr/>
          <p:nvPr/>
        </p:nvSpPr>
        <p:spPr>
          <a:xfrm>
            <a:off x="621792" y="3703320"/>
            <a:ext cx="274320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2</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Find demand: keywords, problems, and intent</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658368"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011</a:t>
            </a:r>
            <a:endParaRPr lang="en-US" sz="1400" dirty="0"/>
          </a:p>
        </p:txBody>
      </p:sp>
      <p:sp>
        <p:nvSpPr>
          <p:cNvPr id="12" name="Text 10"/>
          <p:cNvSpPr/>
          <p:nvPr/>
        </p:nvSpPr>
        <p:spPr>
          <a:xfrm>
            <a:off x="822960"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Brainstorm seed keywords</a:t>
            </a:r>
            <a:endParaRPr lang="en-US" sz="1450" dirty="0"/>
          </a:p>
        </p:txBody>
      </p:sp>
      <p:sp>
        <p:nvSpPr>
          <p:cNvPr id="13" name="Text 11"/>
          <p:cNvSpPr/>
          <p:nvPr/>
        </p:nvSpPr>
        <p:spPr>
          <a:xfrm>
            <a:off x="822960"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Start with services, locations, products, problems, and customer questions.</a:t>
            </a:r>
            <a:endParaRPr lang="en-US" sz="1080" dirty="0"/>
          </a:p>
        </p:txBody>
      </p:sp>
      <p:sp>
        <p:nvSpPr>
          <p:cNvPr id="14" name="Shape 12"/>
          <p:cNvSpPr/>
          <p:nvPr/>
        </p:nvSpPr>
        <p:spPr>
          <a:xfrm>
            <a:off x="3456432"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3621024"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012</a:t>
            </a:r>
            <a:endParaRPr lang="en-US" sz="1400" dirty="0"/>
          </a:p>
        </p:txBody>
      </p:sp>
      <p:sp>
        <p:nvSpPr>
          <p:cNvPr id="16" name="Text 14"/>
          <p:cNvSpPr/>
          <p:nvPr/>
        </p:nvSpPr>
        <p:spPr>
          <a:xfrm>
            <a:off x="3621024"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Group by search intent</a:t>
            </a:r>
            <a:endParaRPr lang="en-US" sz="1450" dirty="0"/>
          </a:p>
        </p:txBody>
      </p:sp>
      <p:sp>
        <p:nvSpPr>
          <p:cNvPr id="17" name="Text 15"/>
          <p:cNvSpPr/>
          <p:nvPr/>
        </p:nvSpPr>
        <p:spPr>
          <a:xfrm>
            <a:off x="3621024"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Classify keywords as informational, local, commercial, comparison, urgent, or transactional.</a:t>
            </a:r>
            <a:endParaRPr lang="en-US" sz="1080" dirty="0"/>
          </a:p>
        </p:txBody>
      </p:sp>
      <p:sp>
        <p:nvSpPr>
          <p:cNvPr id="18" name="Shape 16"/>
          <p:cNvSpPr/>
          <p:nvPr/>
        </p:nvSpPr>
        <p:spPr>
          <a:xfrm>
            <a:off x="6254496"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64190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014</a:t>
            </a:r>
            <a:endParaRPr lang="en-US" sz="1400" dirty="0"/>
          </a:p>
        </p:txBody>
      </p:sp>
      <p:sp>
        <p:nvSpPr>
          <p:cNvPr id="20" name="Text 18"/>
          <p:cNvSpPr/>
          <p:nvPr/>
        </p:nvSpPr>
        <p:spPr>
          <a:xfrm>
            <a:off x="6419088"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Find long-tail opportunities</a:t>
            </a:r>
            <a:endParaRPr lang="en-US" sz="1450" dirty="0"/>
          </a:p>
        </p:txBody>
      </p:sp>
      <p:sp>
        <p:nvSpPr>
          <p:cNvPr id="21" name="Text 19"/>
          <p:cNvSpPr/>
          <p:nvPr/>
        </p:nvSpPr>
        <p:spPr>
          <a:xfrm>
            <a:off x="6419088"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Look for specific, high-intent phrases that show clear need or urgency.</a:t>
            </a:r>
            <a:endParaRPr lang="en-US" sz="1080" dirty="0"/>
          </a:p>
        </p:txBody>
      </p:sp>
      <p:sp>
        <p:nvSpPr>
          <p:cNvPr id="22" name="Shape 20"/>
          <p:cNvSpPr/>
          <p:nvPr/>
        </p:nvSpPr>
        <p:spPr>
          <a:xfrm>
            <a:off x="9052560"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23" name="Text 21"/>
          <p:cNvSpPr/>
          <p:nvPr/>
        </p:nvSpPr>
        <p:spPr>
          <a:xfrm>
            <a:off x="9217152" y="231343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018</a:t>
            </a:r>
            <a:endParaRPr lang="en-US" sz="1400" dirty="0"/>
          </a:p>
        </p:txBody>
      </p:sp>
      <p:sp>
        <p:nvSpPr>
          <p:cNvPr id="24" name="Text 22"/>
          <p:cNvSpPr/>
          <p:nvPr/>
        </p:nvSpPr>
        <p:spPr>
          <a:xfrm>
            <a:off x="9217152"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Discover problem keywords</a:t>
            </a:r>
            <a:endParaRPr lang="en-US" sz="1450" dirty="0"/>
          </a:p>
        </p:txBody>
      </p:sp>
      <p:sp>
        <p:nvSpPr>
          <p:cNvPr id="25" name="Text 23"/>
          <p:cNvSpPr/>
          <p:nvPr/>
        </p:nvSpPr>
        <p:spPr>
          <a:xfrm>
            <a:off x="9217152"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Turn symptoms and frustrations into content and page ideas.</a:t>
            </a:r>
            <a:endParaRPr lang="en-US" sz="1080" dirty="0"/>
          </a:p>
        </p:txBody>
      </p:sp>
      <p:sp>
        <p:nvSpPr>
          <p:cNvPr id="26" name="Shape 24"/>
          <p:cNvSpPr/>
          <p:nvPr/>
        </p:nvSpPr>
        <p:spPr>
          <a:xfrm>
            <a:off x="749808" y="4846320"/>
            <a:ext cx="10698480" cy="594360"/>
          </a:xfrm>
          <a:prstGeom prst="roundRect">
            <a:avLst>
              <a:gd name="adj" fmla="val 12308"/>
            </a:avLst>
          </a:prstGeom>
          <a:solidFill>
            <a:srgbClr val="F4FBFF"/>
          </a:solidFill>
          <a:ln w="13970">
            <a:solidFill>
              <a:srgbClr val="95E06C"/>
            </a:solidFill>
            <a:prstDash val="solid"/>
          </a:ln>
        </p:spPr>
        <p:txBody>
          <a:bodyPr/>
          <a:lstStyle/>
          <a:p>
            <a:endParaRPr lang="en-US"/>
          </a:p>
        </p:txBody>
      </p:sp>
      <p:sp>
        <p:nvSpPr>
          <p:cNvPr id="27" name="Shape 25"/>
          <p:cNvSpPr/>
          <p:nvPr/>
        </p:nvSpPr>
        <p:spPr>
          <a:xfrm>
            <a:off x="749808" y="4892040"/>
            <a:ext cx="64008" cy="502920"/>
          </a:xfrm>
          <a:prstGeom prst="rect">
            <a:avLst/>
          </a:prstGeom>
          <a:solidFill>
            <a:srgbClr val="95E06C"/>
          </a:solidFill>
          <a:ln w="12700">
            <a:solidFill>
              <a:srgbClr val="95E06C">
                <a:alpha val="0"/>
              </a:srgbClr>
            </a:solidFill>
            <a:prstDash val="solid"/>
          </a:ln>
        </p:spPr>
        <p:txBody>
          <a:bodyPr/>
          <a:lstStyle/>
          <a:p>
            <a:endParaRPr lang="en-US"/>
          </a:p>
        </p:txBody>
      </p:sp>
      <p:sp>
        <p:nvSpPr>
          <p:cNvPr id="28" name="Text 26"/>
          <p:cNvSpPr/>
          <p:nvPr/>
        </p:nvSpPr>
        <p:spPr>
          <a:xfrm>
            <a:off x="932688" y="4974336"/>
            <a:ext cx="104241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Business owner tip: customers often search the problem before they know the professional term.</a:t>
            </a:r>
            <a:endParaRPr lang="en-US" sz="1300" dirty="0"/>
          </a:p>
        </p:txBody>
      </p:sp>
      <p:sp>
        <p:nvSpPr>
          <p:cNvPr id="29" name="Text 27"/>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0" name="Text 28"/>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09</a:t>
            </a:r>
            <a:endParaRPr lang="en-US" sz="72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2</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Map every important search to the right destination</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749808" y="2331720"/>
            <a:ext cx="242316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914400" y="249631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01</a:t>
            </a:r>
            <a:endParaRPr lang="en-US" sz="1400" dirty="0"/>
          </a:p>
        </p:txBody>
      </p:sp>
      <p:sp>
        <p:nvSpPr>
          <p:cNvPr id="12" name="Text 10"/>
          <p:cNvSpPr/>
          <p:nvPr/>
        </p:nvSpPr>
        <p:spPr>
          <a:xfrm>
            <a:off x="914400" y="2816352"/>
            <a:ext cx="20939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Search intent</a:t>
            </a:r>
            <a:endParaRPr lang="en-US" sz="1450" dirty="0"/>
          </a:p>
        </p:txBody>
      </p:sp>
      <p:sp>
        <p:nvSpPr>
          <p:cNvPr id="13" name="Text 11"/>
          <p:cNvSpPr/>
          <p:nvPr/>
        </p:nvSpPr>
        <p:spPr>
          <a:xfrm>
            <a:off x="914400" y="3264408"/>
            <a:ext cx="209397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What does the person want?</a:t>
            </a:r>
            <a:endParaRPr lang="en-US" sz="1080" dirty="0"/>
          </a:p>
        </p:txBody>
      </p:sp>
      <p:sp>
        <p:nvSpPr>
          <p:cNvPr id="14" name="Shape 12"/>
          <p:cNvSpPr/>
          <p:nvPr/>
        </p:nvSpPr>
        <p:spPr>
          <a:xfrm>
            <a:off x="3538728" y="2331720"/>
            <a:ext cx="242316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3703320" y="249631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02</a:t>
            </a:r>
            <a:endParaRPr lang="en-US" sz="1400" dirty="0"/>
          </a:p>
        </p:txBody>
      </p:sp>
      <p:sp>
        <p:nvSpPr>
          <p:cNvPr id="16" name="Text 14"/>
          <p:cNvSpPr/>
          <p:nvPr/>
        </p:nvSpPr>
        <p:spPr>
          <a:xfrm>
            <a:off x="3703320" y="2816352"/>
            <a:ext cx="20939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Best page type</a:t>
            </a:r>
            <a:endParaRPr lang="en-US" sz="1450" dirty="0"/>
          </a:p>
        </p:txBody>
      </p:sp>
      <p:sp>
        <p:nvSpPr>
          <p:cNvPr id="17" name="Text 15"/>
          <p:cNvSpPr/>
          <p:nvPr/>
        </p:nvSpPr>
        <p:spPr>
          <a:xfrm>
            <a:off x="3703320" y="3264408"/>
            <a:ext cx="209397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Service page, local page, FAQ, article, comparison, pricing</a:t>
            </a:r>
            <a:endParaRPr lang="en-US" sz="1080" dirty="0"/>
          </a:p>
        </p:txBody>
      </p:sp>
      <p:sp>
        <p:nvSpPr>
          <p:cNvPr id="18" name="Shape 16"/>
          <p:cNvSpPr/>
          <p:nvPr/>
        </p:nvSpPr>
        <p:spPr>
          <a:xfrm>
            <a:off x="6327648" y="2331720"/>
            <a:ext cx="242316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6492240" y="249631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03</a:t>
            </a:r>
            <a:endParaRPr lang="en-US" sz="1400" dirty="0"/>
          </a:p>
        </p:txBody>
      </p:sp>
      <p:sp>
        <p:nvSpPr>
          <p:cNvPr id="20" name="Text 18"/>
          <p:cNvSpPr/>
          <p:nvPr/>
        </p:nvSpPr>
        <p:spPr>
          <a:xfrm>
            <a:off x="6492240" y="2816352"/>
            <a:ext cx="20939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Current page</a:t>
            </a:r>
            <a:endParaRPr lang="en-US" sz="1450" dirty="0"/>
          </a:p>
        </p:txBody>
      </p:sp>
      <p:sp>
        <p:nvSpPr>
          <p:cNvPr id="21" name="Text 19"/>
          <p:cNvSpPr/>
          <p:nvPr/>
        </p:nvSpPr>
        <p:spPr>
          <a:xfrm>
            <a:off x="6492240" y="3264408"/>
            <a:ext cx="209397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Do we already have a strong page?</a:t>
            </a:r>
            <a:endParaRPr lang="en-US" sz="1080" dirty="0"/>
          </a:p>
        </p:txBody>
      </p:sp>
      <p:sp>
        <p:nvSpPr>
          <p:cNvPr id="22" name="Shape 20"/>
          <p:cNvSpPr/>
          <p:nvPr/>
        </p:nvSpPr>
        <p:spPr>
          <a:xfrm>
            <a:off x="9116568" y="2331720"/>
            <a:ext cx="242316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23" name="Text 21"/>
          <p:cNvSpPr/>
          <p:nvPr/>
        </p:nvSpPr>
        <p:spPr>
          <a:xfrm>
            <a:off x="9281160" y="249631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04</a:t>
            </a:r>
            <a:endParaRPr lang="en-US" sz="1400" dirty="0"/>
          </a:p>
        </p:txBody>
      </p:sp>
      <p:sp>
        <p:nvSpPr>
          <p:cNvPr id="24" name="Text 22"/>
          <p:cNvSpPr/>
          <p:nvPr/>
        </p:nvSpPr>
        <p:spPr>
          <a:xfrm>
            <a:off x="9281160" y="2816352"/>
            <a:ext cx="20939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Gap or fix</a:t>
            </a:r>
            <a:endParaRPr lang="en-US" sz="1450" dirty="0"/>
          </a:p>
        </p:txBody>
      </p:sp>
      <p:sp>
        <p:nvSpPr>
          <p:cNvPr id="25" name="Text 23"/>
          <p:cNvSpPr/>
          <p:nvPr/>
        </p:nvSpPr>
        <p:spPr>
          <a:xfrm>
            <a:off x="9281160" y="3264408"/>
            <a:ext cx="209397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Create, improve, merge, redirect, or differentiate</a:t>
            </a:r>
            <a:endParaRPr lang="en-US" sz="1080" dirty="0"/>
          </a:p>
        </p:txBody>
      </p:sp>
      <p:sp>
        <p:nvSpPr>
          <p:cNvPr id="26" name="Shape 24"/>
          <p:cNvSpPr/>
          <p:nvPr/>
        </p:nvSpPr>
        <p:spPr>
          <a:xfrm>
            <a:off x="749808" y="5166360"/>
            <a:ext cx="10698480" cy="594360"/>
          </a:xfrm>
          <a:prstGeom prst="roundRect">
            <a:avLst>
              <a:gd name="adj" fmla="val 12308"/>
            </a:avLst>
          </a:prstGeom>
          <a:solidFill>
            <a:srgbClr val="F4FBFF"/>
          </a:solidFill>
          <a:ln w="13970">
            <a:solidFill>
              <a:srgbClr val="95E06C"/>
            </a:solidFill>
            <a:prstDash val="solid"/>
          </a:ln>
        </p:spPr>
        <p:txBody>
          <a:bodyPr/>
          <a:lstStyle/>
          <a:p>
            <a:endParaRPr lang="en-US"/>
          </a:p>
        </p:txBody>
      </p:sp>
      <p:sp>
        <p:nvSpPr>
          <p:cNvPr id="27" name="Shape 25"/>
          <p:cNvSpPr/>
          <p:nvPr/>
        </p:nvSpPr>
        <p:spPr>
          <a:xfrm>
            <a:off x="749808" y="5212080"/>
            <a:ext cx="64008" cy="502920"/>
          </a:xfrm>
          <a:prstGeom prst="rect">
            <a:avLst/>
          </a:prstGeom>
          <a:solidFill>
            <a:srgbClr val="95E06C"/>
          </a:solidFill>
          <a:ln w="12700">
            <a:solidFill>
              <a:srgbClr val="95E06C">
                <a:alpha val="0"/>
              </a:srgbClr>
            </a:solidFill>
            <a:prstDash val="solid"/>
          </a:ln>
        </p:spPr>
        <p:txBody>
          <a:bodyPr/>
          <a:lstStyle/>
          <a:p>
            <a:endParaRPr lang="en-US"/>
          </a:p>
        </p:txBody>
      </p:sp>
      <p:sp>
        <p:nvSpPr>
          <p:cNvPr id="28" name="Text 26"/>
          <p:cNvSpPr/>
          <p:nvPr/>
        </p:nvSpPr>
        <p:spPr>
          <a:xfrm>
            <a:off x="932688" y="5294376"/>
            <a:ext cx="104241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“Group these keywords by intent and recommend the best content type for each.”</a:t>
            </a:r>
            <a:endParaRPr lang="en-US" sz="1300" dirty="0"/>
          </a:p>
        </p:txBody>
      </p:sp>
      <p:sp>
        <p:nvSpPr>
          <p:cNvPr id="29" name="Text 27"/>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0" name="Text 28"/>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10</a:t>
            </a:r>
            <a:endParaRPr lang="en-US" sz="72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FFB84D"/>
                </a:solidFill>
                <a:latin typeface="Aptos Display" pitchFamily="34" charset="0"/>
                <a:ea typeface="Aptos Display" pitchFamily="34" charset="-122"/>
                <a:cs typeface="Aptos Display" pitchFamily="34" charset="-120"/>
              </a:rPr>
              <a:t>03</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Website Content &amp; On-Page SEO</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Make every important page clearer, more useful, and easier to act on.</a:t>
            </a:r>
            <a:endParaRPr lang="en-US" sz="1700" dirty="0"/>
          </a:p>
        </p:txBody>
      </p:sp>
      <p:sp>
        <p:nvSpPr>
          <p:cNvPr id="9" name="Shape 7"/>
          <p:cNvSpPr/>
          <p:nvPr/>
        </p:nvSpPr>
        <p:spPr>
          <a:xfrm>
            <a:off x="621792" y="3703320"/>
            <a:ext cx="274320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3</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Upgrade service pages before writing more blog posts</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021</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Create better page outlines</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Plan the page around what visitors need to know before they call, book, or buy.</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023</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weak pages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Find missing sections, vague copy, unclear CTAs, and absent proof points.</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027</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Add FAQ sections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Answer real questions that reduce hesitation and support search visibility.</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FFB84D"/>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FFB84D"/>
          </a:solidFill>
          <a:ln w="12700">
            <a:solidFill>
              <a:srgbClr val="FFB84D">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“Review this service page and identify what is missing from an SEO and customer-conversion perspective.”</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11</a:t>
            </a:r>
            <a:endParaRPr lang="en-US" sz="72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3</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Small page elements can create big clarity gains</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Shape 8"/>
          <p:cNvSpPr/>
          <p:nvPr/>
        </p:nvSpPr>
        <p:spPr>
          <a:xfrm>
            <a:off x="822960" y="218541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103120"/>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024 - Write clearer page titles</a:t>
            </a:r>
            <a:endParaRPr lang="en-US" sz="1520" dirty="0"/>
          </a:p>
        </p:txBody>
      </p:sp>
      <p:sp>
        <p:nvSpPr>
          <p:cNvPr id="12" name="Shape 10"/>
          <p:cNvSpPr/>
          <p:nvPr/>
        </p:nvSpPr>
        <p:spPr>
          <a:xfrm>
            <a:off x="822960" y="266090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578608"/>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025 - Draft click-worthy meta descriptions</a:t>
            </a:r>
            <a:endParaRPr lang="en-US" sz="1520" dirty="0"/>
          </a:p>
        </p:txBody>
      </p:sp>
      <p:sp>
        <p:nvSpPr>
          <p:cNvPr id="14" name="Shape 12"/>
          <p:cNvSpPr/>
          <p:nvPr/>
        </p:nvSpPr>
        <p:spPr>
          <a:xfrm>
            <a:off x="822960" y="3136392"/>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3054096"/>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026 - Improve headings for skimmers</a:t>
            </a:r>
            <a:endParaRPr lang="en-US" sz="1520" dirty="0"/>
          </a:p>
        </p:txBody>
      </p:sp>
      <p:sp>
        <p:nvSpPr>
          <p:cNvPr id="16" name="Shape 14"/>
          <p:cNvSpPr/>
          <p:nvPr/>
        </p:nvSpPr>
        <p:spPr>
          <a:xfrm>
            <a:off x="822960" y="3611880"/>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529584"/>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028 - Rewrite dense copy for readability</a:t>
            </a:r>
            <a:endParaRPr lang="en-US" sz="1520" dirty="0"/>
          </a:p>
        </p:txBody>
      </p:sp>
      <p:sp>
        <p:nvSpPr>
          <p:cNvPr id="18" name="Shape 16"/>
          <p:cNvSpPr/>
          <p:nvPr/>
        </p:nvSpPr>
        <p:spPr>
          <a:xfrm>
            <a:off x="822960" y="4087368"/>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4005072"/>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029 - Add proof points where claims need support</a:t>
            </a:r>
            <a:endParaRPr lang="en-US" sz="1520" dirty="0"/>
          </a:p>
        </p:txBody>
      </p:sp>
      <p:sp>
        <p:nvSpPr>
          <p:cNvPr id="20" name="Shape 18"/>
          <p:cNvSpPr/>
          <p:nvPr/>
        </p:nvSpPr>
        <p:spPr>
          <a:xfrm>
            <a:off x="822960" y="45628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480560"/>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030 - Replace vague CTAs with clear next steps</a:t>
            </a:r>
            <a:endParaRPr lang="en-US" sz="1520" dirty="0"/>
          </a:p>
        </p:txBody>
      </p:sp>
      <p:sp>
        <p:nvSpPr>
          <p:cNvPr id="22" name="Shape 20"/>
          <p:cNvSpPr/>
          <p:nvPr/>
        </p:nvSpPr>
        <p:spPr>
          <a:xfrm>
            <a:off x="822960" y="503834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956048"/>
            <a:ext cx="9692640" cy="292608"/>
          </a:xfrm>
          <a:prstGeom prst="rect">
            <a:avLst/>
          </a:prstGeom>
          <a:noFill/>
          <a:ln/>
        </p:spPr>
        <p:txBody>
          <a:bodyPr wrap="square" lIns="0" tIns="0" rIns="0" bIns="0" rtlCol="0" anchor="ctr">
            <a:normAutofit/>
          </a:bodyPr>
          <a:lstStyle/>
          <a:p>
            <a:pPr marL="0" indent="0">
              <a:buNone/>
            </a:pPr>
            <a:r>
              <a:rPr lang="en-US" sz="1520" dirty="0">
                <a:solidFill>
                  <a:srgbClr val="082032"/>
                </a:solidFill>
              </a:rPr>
              <a:t>032 - Refresh outdated content</a:t>
            </a:r>
            <a:endParaRPr lang="en-US" sz="1520" dirty="0"/>
          </a:p>
        </p:txBody>
      </p:sp>
      <p:sp>
        <p:nvSpPr>
          <p:cNvPr id="24" name="Shape 22"/>
          <p:cNvSpPr/>
          <p:nvPr/>
        </p:nvSpPr>
        <p:spPr>
          <a:xfrm>
            <a:off x="749808" y="5742432"/>
            <a:ext cx="10698480" cy="457200"/>
          </a:xfrm>
          <a:prstGeom prst="roundRect">
            <a:avLst>
              <a:gd name="adj" fmla="val 16000"/>
            </a:avLst>
          </a:prstGeom>
          <a:solidFill>
            <a:srgbClr val="F4FBFF"/>
          </a:solidFill>
          <a:ln w="13970">
            <a:solidFill>
              <a:srgbClr val="FFB84D"/>
            </a:solidFill>
            <a:prstDash val="solid"/>
          </a:ln>
        </p:spPr>
        <p:txBody>
          <a:bodyPr/>
          <a:lstStyle/>
          <a:p>
            <a:endParaRPr lang="en-US"/>
          </a:p>
        </p:txBody>
      </p:sp>
      <p:sp>
        <p:nvSpPr>
          <p:cNvPr id="25" name="Shape 23"/>
          <p:cNvSpPr/>
          <p:nvPr/>
        </p:nvSpPr>
        <p:spPr>
          <a:xfrm>
            <a:off x="749808" y="5788152"/>
            <a:ext cx="64008" cy="365760"/>
          </a:xfrm>
          <a:prstGeom prst="rect">
            <a:avLst/>
          </a:prstGeom>
          <a:solidFill>
            <a:srgbClr val="FFB84D"/>
          </a:solidFill>
          <a:ln w="12700">
            <a:solidFill>
              <a:srgbClr val="FFB84D">
                <a:alpha val="0"/>
              </a:srgbClr>
            </a:solidFill>
            <a:prstDash val="solid"/>
          </a:ln>
        </p:spPr>
        <p:txBody>
          <a:bodyPr/>
          <a:lstStyle/>
          <a:p>
            <a:endParaRPr lang="en-US"/>
          </a:p>
        </p:txBody>
      </p:sp>
      <p:sp>
        <p:nvSpPr>
          <p:cNvPr id="26" name="Text 24"/>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Give the answer first. Then explain. This helps both visitors and AI-assisted search experiences.</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12</a:t>
            </a:r>
            <a:endParaRPr lang="en-US" sz="72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3</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Create content that matches buyer questions</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Shape 8"/>
          <p:cNvSpPr/>
          <p:nvPr/>
        </p:nvSpPr>
        <p:spPr>
          <a:xfrm>
            <a:off x="658368"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031</a:t>
            </a:r>
            <a:endParaRPr lang="en-US" sz="1400" dirty="0"/>
          </a:p>
        </p:txBody>
      </p:sp>
      <p:sp>
        <p:nvSpPr>
          <p:cNvPr id="12" name="Text 10"/>
          <p:cNvSpPr/>
          <p:nvPr/>
        </p:nvSpPr>
        <p:spPr>
          <a:xfrm>
            <a:off x="822960"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Repurpose one topic</a:t>
            </a:r>
            <a:endParaRPr lang="en-US" sz="1450" dirty="0"/>
          </a:p>
        </p:txBody>
      </p:sp>
      <p:sp>
        <p:nvSpPr>
          <p:cNvPr id="13" name="Text 11"/>
          <p:cNvSpPr/>
          <p:nvPr/>
        </p:nvSpPr>
        <p:spPr>
          <a:xfrm>
            <a:off x="822960"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Turn one idea into a blog, FAQ, email, social post, checklist, and video script.</a:t>
            </a:r>
            <a:endParaRPr lang="en-US" sz="1080" dirty="0"/>
          </a:p>
        </p:txBody>
      </p:sp>
      <p:sp>
        <p:nvSpPr>
          <p:cNvPr id="14" name="Shape 12"/>
          <p:cNvSpPr/>
          <p:nvPr/>
        </p:nvSpPr>
        <p:spPr>
          <a:xfrm>
            <a:off x="3456432"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3621024"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033</a:t>
            </a:r>
            <a:endParaRPr lang="en-US" sz="1400" dirty="0"/>
          </a:p>
        </p:txBody>
      </p:sp>
      <p:sp>
        <p:nvSpPr>
          <p:cNvPr id="16" name="Text 14"/>
          <p:cNvSpPr/>
          <p:nvPr/>
        </p:nvSpPr>
        <p:spPr>
          <a:xfrm>
            <a:off x="3621024"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Create comparisons</a:t>
            </a:r>
            <a:endParaRPr lang="en-US" sz="1450" dirty="0"/>
          </a:p>
        </p:txBody>
      </p:sp>
      <p:sp>
        <p:nvSpPr>
          <p:cNvPr id="17" name="Text 15"/>
          <p:cNvSpPr/>
          <p:nvPr/>
        </p:nvSpPr>
        <p:spPr>
          <a:xfrm>
            <a:off x="3621024"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Help people compare options, methods, or providers when they are close to a decision.</a:t>
            </a:r>
            <a:endParaRPr lang="en-US" sz="1080" dirty="0"/>
          </a:p>
        </p:txBody>
      </p:sp>
      <p:sp>
        <p:nvSpPr>
          <p:cNvPr id="18" name="Shape 16"/>
          <p:cNvSpPr/>
          <p:nvPr/>
        </p:nvSpPr>
        <p:spPr>
          <a:xfrm>
            <a:off x="6254496"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6419088"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034</a:t>
            </a:r>
            <a:endParaRPr lang="en-US" sz="1400" dirty="0"/>
          </a:p>
        </p:txBody>
      </p:sp>
      <p:sp>
        <p:nvSpPr>
          <p:cNvPr id="20" name="Text 18"/>
          <p:cNvSpPr/>
          <p:nvPr/>
        </p:nvSpPr>
        <p:spPr>
          <a:xfrm>
            <a:off x="6419088"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Answer pricing questions</a:t>
            </a:r>
            <a:endParaRPr lang="en-US" sz="1450" dirty="0"/>
          </a:p>
        </p:txBody>
      </p:sp>
      <p:sp>
        <p:nvSpPr>
          <p:cNvPr id="21" name="Text 19"/>
          <p:cNvSpPr/>
          <p:nvPr/>
        </p:nvSpPr>
        <p:spPr>
          <a:xfrm>
            <a:off x="6419088"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Explain cost factors and ranges even when exact pricing varies.</a:t>
            </a:r>
            <a:endParaRPr lang="en-US" sz="1080" dirty="0"/>
          </a:p>
        </p:txBody>
      </p:sp>
      <p:sp>
        <p:nvSpPr>
          <p:cNvPr id="22" name="Shape 20"/>
          <p:cNvSpPr/>
          <p:nvPr/>
        </p:nvSpPr>
        <p:spPr>
          <a:xfrm>
            <a:off x="9052560" y="2148840"/>
            <a:ext cx="2606040" cy="1828800"/>
          </a:xfrm>
          <a:prstGeom prst="roundRect">
            <a:avLst>
              <a:gd name="adj" fmla="val 4000"/>
            </a:avLst>
          </a:prstGeom>
          <a:solidFill>
            <a:srgbClr val="FFFFFF"/>
          </a:solidFill>
          <a:ln w="7620">
            <a:solidFill>
              <a:srgbClr val="D1EAF8"/>
            </a:solidFill>
            <a:prstDash val="solid"/>
          </a:ln>
        </p:spPr>
        <p:txBody>
          <a:bodyPr/>
          <a:lstStyle/>
          <a:p>
            <a:endParaRPr lang="en-US"/>
          </a:p>
        </p:txBody>
      </p:sp>
      <p:sp>
        <p:nvSpPr>
          <p:cNvPr id="23" name="Text 21"/>
          <p:cNvSpPr/>
          <p:nvPr/>
        </p:nvSpPr>
        <p:spPr>
          <a:xfrm>
            <a:off x="9217152" y="231343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035</a:t>
            </a:r>
            <a:endParaRPr lang="en-US" sz="1400" dirty="0"/>
          </a:p>
        </p:txBody>
      </p:sp>
      <p:sp>
        <p:nvSpPr>
          <p:cNvPr id="24" name="Text 22"/>
          <p:cNvSpPr/>
          <p:nvPr/>
        </p:nvSpPr>
        <p:spPr>
          <a:xfrm>
            <a:off x="9217152" y="2633472"/>
            <a:ext cx="22768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Explain what to expect</a:t>
            </a:r>
            <a:endParaRPr lang="en-US" sz="1450" dirty="0"/>
          </a:p>
        </p:txBody>
      </p:sp>
      <p:sp>
        <p:nvSpPr>
          <p:cNvPr id="25" name="Text 23"/>
          <p:cNvSpPr/>
          <p:nvPr/>
        </p:nvSpPr>
        <p:spPr>
          <a:xfrm>
            <a:off x="9217152" y="3081528"/>
            <a:ext cx="2276856" cy="749808"/>
          </a:xfrm>
          <a:prstGeom prst="rect">
            <a:avLst/>
          </a:prstGeom>
          <a:noFill/>
          <a:ln/>
        </p:spPr>
        <p:txBody>
          <a:bodyPr wrap="square" lIns="0" tIns="0" rIns="0" bIns="0" rtlCol="0" anchor="ctr">
            <a:normAutofit/>
          </a:bodyPr>
          <a:lstStyle/>
          <a:p>
            <a:pPr marL="0" indent="0">
              <a:buNone/>
            </a:pPr>
            <a:r>
              <a:rPr lang="en-US" sz="1080" dirty="0">
                <a:solidFill>
                  <a:srgbClr val="25445E"/>
                </a:solidFill>
              </a:rPr>
              <a:t>Reduce uncertainty by walking people through your process.</a:t>
            </a:r>
            <a:endParaRPr lang="en-US" sz="1080" dirty="0"/>
          </a:p>
        </p:txBody>
      </p:sp>
      <p:sp>
        <p:nvSpPr>
          <p:cNvPr id="26" name="Shape 24"/>
          <p:cNvSpPr/>
          <p:nvPr/>
        </p:nvSpPr>
        <p:spPr>
          <a:xfrm>
            <a:off x="749808" y="4892040"/>
            <a:ext cx="10698480" cy="594360"/>
          </a:xfrm>
          <a:prstGeom prst="roundRect">
            <a:avLst>
              <a:gd name="adj" fmla="val 12308"/>
            </a:avLst>
          </a:prstGeom>
          <a:solidFill>
            <a:srgbClr val="F4FBFF"/>
          </a:solidFill>
          <a:ln w="13970">
            <a:solidFill>
              <a:srgbClr val="FFB84D"/>
            </a:solidFill>
            <a:prstDash val="solid"/>
          </a:ln>
        </p:spPr>
        <p:txBody>
          <a:bodyPr/>
          <a:lstStyle/>
          <a:p>
            <a:endParaRPr lang="en-US"/>
          </a:p>
        </p:txBody>
      </p:sp>
      <p:sp>
        <p:nvSpPr>
          <p:cNvPr id="27" name="Shape 25"/>
          <p:cNvSpPr/>
          <p:nvPr/>
        </p:nvSpPr>
        <p:spPr>
          <a:xfrm>
            <a:off x="749808" y="4937760"/>
            <a:ext cx="64008" cy="502920"/>
          </a:xfrm>
          <a:prstGeom prst="rect">
            <a:avLst/>
          </a:prstGeom>
          <a:solidFill>
            <a:srgbClr val="FFB84D"/>
          </a:solidFill>
          <a:ln w="12700">
            <a:solidFill>
              <a:srgbClr val="FFB84D">
                <a:alpha val="0"/>
              </a:srgbClr>
            </a:solidFill>
            <a:prstDash val="solid"/>
          </a:ln>
        </p:spPr>
        <p:txBody>
          <a:bodyPr/>
          <a:lstStyle/>
          <a:p>
            <a:endParaRPr lang="en-US"/>
          </a:p>
        </p:txBody>
      </p:sp>
      <p:sp>
        <p:nvSpPr>
          <p:cNvPr id="28" name="Text 26"/>
          <p:cNvSpPr/>
          <p:nvPr/>
        </p:nvSpPr>
        <p:spPr>
          <a:xfrm>
            <a:off x="932688" y="5020056"/>
            <a:ext cx="104241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Business owner tip: content that reduces uncertainty often improves conversion as much as it improves SEO.</a:t>
            </a:r>
            <a:endParaRPr lang="en-US" sz="1300" dirty="0"/>
          </a:p>
        </p:txBody>
      </p:sp>
      <p:sp>
        <p:nvSpPr>
          <p:cNvPr id="29" name="Text 27"/>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0" name="Text 28"/>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13</a:t>
            </a:r>
            <a:endParaRPr lang="en-US" sz="72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1BD8FF"/>
                </a:solidFill>
                <a:latin typeface="Aptos Display" pitchFamily="34" charset="0"/>
                <a:ea typeface="Aptos Display" pitchFamily="34" charset="-122"/>
                <a:cs typeface="Aptos Display" pitchFamily="34" charset="-120"/>
              </a:rPr>
              <a:t>04</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Local SEO &amp; Google Business Profile</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Help nearby customers find, trust, and contact your business.</a:t>
            </a:r>
            <a:endParaRPr lang="en-US" sz="1700" dirty="0"/>
          </a:p>
        </p:txBody>
      </p:sp>
      <p:sp>
        <p:nvSpPr>
          <p:cNvPr id="9" name="Shape 7"/>
          <p:cNvSpPr/>
          <p:nvPr/>
        </p:nvSpPr>
        <p:spPr>
          <a:xfrm>
            <a:off x="621792" y="3703320"/>
            <a:ext cx="274320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4</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Turn AI into a local visibility assistant</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036</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your GBP description</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Draft a clear, accurate description of services, value, and location.</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037</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Create GBP post ideas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Plan posts around services, seasonal tips, reminders, and customer education.</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040</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Create location page outlines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Build useful local pages that include real local details, not city-name swaps.</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1BD8FF"/>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1BD8FF"/>
          </a:solidFill>
          <a:ln w="12700">
            <a:solidFill>
              <a:srgbClr val="1BD8FF">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“Create a 30-day Google Business Profile post calendar for a [business type] in [location].”</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14</a:t>
            </a:r>
            <a:endParaRPr lang="en-US" sz="72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4</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Reviews are content, trust, and market research</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804672" y="2240280"/>
            <a:ext cx="324612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969264" y="240487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038</a:t>
            </a:r>
            <a:endParaRPr lang="en-US" sz="1400" dirty="0"/>
          </a:p>
        </p:txBody>
      </p:sp>
      <p:sp>
        <p:nvSpPr>
          <p:cNvPr id="12" name="Text 10"/>
          <p:cNvSpPr/>
          <p:nvPr/>
        </p:nvSpPr>
        <p:spPr>
          <a:xfrm>
            <a:off x="969264" y="2724912"/>
            <a:ext cx="291693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Respond professionally</a:t>
            </a:r>
            <a:endParaRPr lang="en-US" sz="1450" dirty="0"/>
          </a:p>
        </p:txBody>
      </p:sp>
      <p:sp>
        <p:nvSpPr>
          <p:cNvPr id="13" name="Text 11"/>
          <p:cNvSpPr/>
          <p:nvPr/>
        </p:nvSpPr>
        <p:spPr>
          <a:xfrm>
            <a:off x="969264" y="3172968"/>
            <a:ext cx="291693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Draft privacy-safe responses to positive and negative reviews.</a:t>
            </a:r>
            <a:endParaRPr lang="en-US" sz="1080" dirty="0"/>
          </a:p>
        </p:txBody>
      </p:sp>
      <p:sp>
        <p:nvSpPr>
          <p:cNvPr id="14" name="Shape 12"/>
          <p:cNvSpPr/>
          <p:nvPr/>
        </p:nvSpPr>
        <p:spPr>
          <a:xfrm>
            <a:off x="4535424" y="2240280"/>
            <a:ext cx="324612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700016" y="240487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039</a:t>
            </a:r>
            <a:endParaRPr lang="en-US" sz="1400" dirty="0"/>
          </a:p>
        </p:txBody>
      </p:sp>
      <p:sp>
        <p:nvSpPr>
          <p:cNvPr id="16" name="Text 14"/>
          <p:cNvSpPr/>
          <p:nvPr/>
        </p:nvSpPr>
        <p:spPr>
          <a:xfrm>
            <a:off x="4700016" y="2724912"/>
            <a:ext cx="291693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Request reviews</a:t>
            </a:r>
            <a:endParaRPr lang="en-US" sz="1450" dirty="0"/>
          </a:p>
        </p:txBody>
      </p:sp>
      <p:sp>
        <p:nvSpPr>
          <p:cNvPr id="17" name="Text 15"/>
          <p:cNvSpPr/>
          <p:nvPr/>
        </p:nvSpPr>
        <p:spPr>
          <a:xfrm>
            <a:off x="4700016" y="3172968"/>
            <a:ext cx="291693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Create email, SMS, and printed-card templates.</a:t>
            </a:r>
            <a:endParaRPr lang="en-US" sz="1080" dirty="0"/>
          </a:p>
        </p:txBody>
      </p:sp>
      <p:sp>
        <p:nvSpPr>
          <p:cNvPr id="18" name="Shape 16"/>
          <p:cNvSpPr/>
          <p:nvPr/>
        </p:nvSpPr>
        <p:spPr>
          <a:xfrm>
            <a:off x="8266176" y="2240280"/>
            <a:ext cx="324612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430768" y="240487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070</a:t>
            </a:r>
            <a:endParaRPr lang="en-US" sz="1400" dirty="0"/>
          </a:p>
        </p:txBody>
      </p:sp>
      <p:sp>
        <p:nvSpPr>
          <p:cNvPr id="20" name="Text 18"/>
          <p:cNvSpPr/>
          <p:nvPr/>
        </p:nvSpPr>
        <p:spPr>
          <a:xfrm>
            <a:off x="8430768" y="2724912"/>
            <a:ext cx="291693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Analyze review themes</a:t>
            </a:r>
            <a:endParaRPr lang="en-US" sz="1450" dirty="0"/>
          </a:p>
        </p:txBody>
      </p:sp>
      <p:sp>
        <p:nvSpPr>
          <p:cNvPr id="21" name="Text 19"/>
          <p:cNvSpPr/>
          <p:nvPr/>
        </p:nvSpPr>
        <p:spPr>
          <a:xfrm>
            <a:off x="8430768" y="3172968"/>
            <a:ext cx="291693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Find phrases customers use to describe your value.</a:t>
            </a:r>
            <a:endParaRPr lang="en-US" sz="1080" dirty="0"/>
          </a:p>
        </p:txBody>
      </p:sp>
      <p:sp>
        <p:nvSpPr>
          <p:cNvPr id="22" name="Shape 20"/>
          <p:cNvSpPr/>
          <p:nvPr/>
        </p:nvSpPr>
        <p:spPr>
          <a:xfrm>
            <a:off x="749808" y="5074920"/>
            <a:ext cx="10698480" cy="594360"/>
          </a:xfrm>
          <a:prstGeom prst="roundRect">
            <a:avLst>
              <a:gd name="adj" fmla="val 12308"/>
            </a:avLst>
          </a:prstGeom>
          <a:solidFill>
            <a:srgbClr val="F4FBFF"/>
          </a:solidFill>
          <a:ln w="13970">
            <a:solidFill>
              <a:srgbClr val="1BD8FF"/>
            </a:solidFill>
            <a:prstDash val="solid"/>
          </a:ln>
        </p:spPr>
        <p:txBody>
          <a:bodyPr/>
          <a:lstStyle/>
          <a:p>
            <a:endParaRPr lang="en-US"/>
          </a:p>
        </p:txBody>
      </p:sp>
      <p:sp>
        <p:nvSpPr>
          <p:cNvPr id="23" name="Shape 21"/>
          <p:cNvSpPr/>
          <p:nvPr/>
        </p:nvSpPr>
        <p:spPr>
          <a:xfrm>
            <a:off x="749808" y="5120640"/>
            <a:ext cx="64008" cy="502920"/>
          </a:xfrm>
          <a:prstGeom prst="rect">
            <a:avLst/>
          </a:prstGeom>
          <a:solidFill>
            <a:srgbClr val="1BD8FF"/>
          </a:solidFill>
          <a:ln w="12700">
            <a:solidFill>
              <a:srgbClr val="1BD8FF">
                <a:alpha val="0"/>
              </a:srgbClr>
            </a:solidFill>
            <a:prstDash val="solid"/>
          </a:ln>
        </p:spPr>
        <p:txBody>
          <a:bodyPr/>
          <a:lstStyle/>
          <a:p>
            <a:endParaRPr lang="en-US"/>
          </a:p>
        </p:txBody>
      </p:sp>
      <p:sp>
        <p:nvSpPr>
          <p:cNvPr id="24" name="Text 22"/>
          <p:cNvSpPr/>
          <p:nvPr/>
        </p:nvSpPr>
        <p:spPr>
          <a:xfrm>
            <a:off x="932688" y="5202936"/>
            <a:ext cx="104241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Never include private customer details in review responses. Keep it warm, brief, and brand-safe.</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15</a:t>
            </a:r>
            <a:endParaRPr lang="en-US" sz="7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868680"/>
            <a:ext cx="8046720" cy="64008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The promise of today’s session</a:t>
            </a:r>
            <a:endParaRPr lang="en-US" sz="3400" dirty="0"/>
          </a:p>
        </p:txBody>
      </p:sp>
      <p:sp>
        <p:nvSpPr>
          <p:cNvPr id="7" name="Text 5"/>
          <p:cNvSpPr/>
          <p:nvPr/>
        </p:nvSpPr>
        <p:spPr>
          <a:xfrm>
            <a:off x="658368" y="1664208"/>
            <a:ext cx="8321040" cy="438912"/>
          </a:xfrm>
          <a:prstGeom prst="rect">
            <a:avLst/>
          </a:prstGeom>
          <a:noFill/>
          <a:ln/>
        </p:spPr>
        <p:txBody>
          <a:bodyPr wrap="square" lIns="0" tIns="0" rIns="0" bIns="0" rtlCol="0" anchor="ctr">
            <a:normAutofit/>
          </a:bodyPr>
          <a:lstStyle/>
          <a:p>
            <a:pPr marL="0" indent="0">
              <a:buNone/>
            </a:pPr>
            <a:r>
              <a:rPr lang="en-US" sz="1600" dirty="0">
                <a:solidFill>
                  <a:srgbClr val="D7F8FF"/>
                </a:solidFill>
                <a:latin typeface="Aptos" pitchFamily="34" charset="0"/>
                <a:ea typeface="Aptos" pitchFamily="34" charset="-122"/>
                <a:cs typeface="Aptos" pitchFamily="34" charset="-120"/>
              </a:rPr>
              <a:t>You will leave with a practical framework for using AI in SEO without handing your brand over to automation.</a:t>
            </a:r>
            <a:endParaRPr lang="en-US" sz="1600" dirty="0"/>
          </a:p>
        </p:txBody>
      </p:sp>
      <p:sp>
        <p:nvSpPr>
          <p:cNvPr id="8" name="Shape 6"/>
          <p:cNvSpPr/>
          <p:nvPr/>
        </p:nvSpPr>
        <p:spPr>
          <a:xfrm>
            <a:off x="658368" y="2423160"/>
            <a:ext cx="265176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9" name="Text 7"/>
          <p:cNvSpPr/>
          <p:nvPr/>
        </p:nvSpPr>
        <p:spPr>
          <a:xfrm>
            <a:off x="822960" y="258775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01</a:t>
            </a:r>
            <a:endParaRPr lang="en-US" sz="1400" dirty="0"/>
          </a:p>
        </p:txBody>
      </p:sp>
      <p:sp>
        <p:nvSpPr>
          <p:cNvPr id="10" name="Text 8"/>
          <p:cNvSpPr/>
          <p:nvPr/>
        </p:nvSpPr>
        <p:spPr>
          <a:xfrm>
            <a:off x="822960" y="2907792"/>
            <a:ext cx="23225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Find better opportunities</a:t>
            </a:r>
            <a:endParaRPr lang="en-US" sz="1450" dirty="0"/>
          </a:p>
        </p:txBody>
      </p:sp>
      <p:sp>
        <p:nvSpPr>
          <p:cNvPr id="11" name="Text 9"/>
          <p:cNvSpPr/>
          <p:nvPr/>
        </p:nvSpPr>
        <p:spPr>
          <a:xfrm>
            <a:off x="822960" y="3355848"/>
            <a:ext cx="232257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AI to brainstorm keywords, questions, local topics, and gaps your site should answer.</a:t>
            </a:r>
            <a:endParaRPr lang="en-US" sz="1080" dirty="0"/>
          </a:p>
        </p:txBody>
      </p:sp>
      <p:sp>
        <p:nvSpPr>
          <p:cNvPr id="12" name="Shape 10"/>
          <p:cNvSpPr/>
          <p:nvPr/>
        </p:nvSpPr>
        <p:spPr>
          <a:xfrm>
            <a:off x="3493008" y="2423160"/>
            <a:ext cx="265176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13" name="Text 11"/>
          <p:cNvSpPr/>
          <p:nvPr/>
        </p:nvSpPr>
        <p:spPr>
          <a:xfrm>
            <a:off x="3657600" y="258775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02</a:t>
            </a:r>
            <a:endParaRPr lang="en-US" sz="1400" dirty="0"/>
          </a:p>
        </p:txBody>
      </p:sp>
      <p:sp>
        <p:nvSpPr>
          <p:cNvPr id="14" name="Text 12"/>
          <p:cNvSpPr/>
          <p:nvPr/>
        </p:nvSpPr>
        <p:spPr>
          <a:xfrm>
            <a:off x="3657600" y="2907792"/>
            <a:ext cx="23225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important pages</a:t>
            </a:r>
            <a:endParaRPr lang="en-US" sz="1450" dirty="0"/>
          </a:p>
        </p:txBody>
      </p:sp>
      <p:sp>
        <p:nvSpPr>
          <p:cNvPr id="15" name="Text 13"/>
          <p:cNvSpPr/>
          <p:nvPr/>
        </p:nvSpPr>
        <p:spPr>
          <a:xfrm>
            <a:off x="3657600" y="3355848"/>
            <a:ext cx="232257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AI to sharpen service pages, FAQs, titles, headings, CTAs, and trust signals.</a:t>
            </a:r>
            <a:endParaRPr lang="en-US" sz="1080" dirty="0"/>
          </a:p>
        </p:txBody>
      </p:sp>
      <p:sp>
        <p:nvSpPr>
          <p:cNvPr id="16" name="Shape 14"/>
          <p:cNvSpPr/>
          <p:nvPr/>
        </p:nvSpPr>
        <p:spPr>
          <a:xfrm>
            <a:off x="6327648" y="2423160"/>
            <a:ext cx="265176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17" name="Text 15"/>
          <p:cNvSpPr/>
          <p:nvPr/>
        </p:nvSpPr>
        <p:spPr>
          <a:xfrm>
            <a:off x="6492240" y="258775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03</a:t>
            </a:r>
            <a:endParaRPr lang="en-US" sz="1400" dirty="0"/>
          </a:p>
        </p:txBody>
      </p:sp>
      <p:sp>
        <p:nvSpPr>
          <p:cNvPr id="18" name="Text 16"/>
          <p:cNvSpPr/>
          <p:nvPr/>
        </p:nvSpPr>
        <p:spPr>
          <a:xfrm>
            <a:off x="6492240" y="2907792"/>
            <a:ext cx="23225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Make data actionable</a:t>
            </a:r>
            <a:endParaRPr lang="en-US" sz="1450" dirty="0"/>
          </a:p>
        </p:txBody>
      </p:sp>
      <p:sp>
        <p:nvSpPr>
          <p:cNvPr id="19" name="Text 17"/>
          <p:cNvSpPr/>
          <p:nvPr/>
        </p:nvSpPr>
        <p:spPr>
          <a:xfrm>
            <a:off x="6492240" y="3355848"/>
            <a:ext cx="232257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AI to turn GSC, analytics, leads, and reports into plain-English next steps.</a:t>
            </a:r>
            <a:endParaRPr lang="en-US" sz="1080" dirty="0"/>
          </a:p>
        </p:txBody>
      </p:sp>
      <p:sp>
        <p:nvSpPr>
          <p:cNvPr id="20" name="Shape 18"/>
          <p:cNvSpPr/>
          <p:nvPr/>
        </p:nvSpPr>
        <p:spPr>
          <a:xfrm>
            <a:off x="9162288" y="2423160"/>
            <a:ext cx="265176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21" name="Text 19"/>
          <p:cNvSpPr/>
          <p:nvPr/>
        </p:nvSpPr>
        <p:spPr>
          <a:xfrm>
            <a:off x="9326880" y="258775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04</a:t>
            </a:r>
            <a:endParaRPr lang="en-US" sz="1400" dirty="0"/>
          </a:p>
        </p:txBody>
      </p:sp>
      <p:sp>
        <p:nvSpPr>
          <p:cNvPr id="22" name="Text 20"/>
          <p:cNvSpPr/>
          <p:nvPr/>
        </p:nvSpPr>
        <p:spPr>
          <a:xfrm>
            <a:off x="9326880" y="2907792"/>
            <a:ext cx="232257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Protect quality</a:t>
            </a:r>
            <a:endParaRPr lang="en-US" sz="1450" dirty="0"/>
          </a:p>
        </p:txBody>
      </p:sp>
      <p:sp>
        <p:nvSpPr>
          <p:cNvPr id="23" name="Text 21"/>
          <p:cNvSpPr/>
          <p:nvPr/>
        </p:nvSpPr>
        <p:spPr>
          <a:xfrm>
            <a:off x="9326880" y="3355848"/>
            <a:ext cx="232257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Build a safe workflow: AI draft, human edit, brand and accuracy check, publish, measure.</a:t>
            </a:r>
            <a:endParaRPr lang="en-US" sz="1080" dirty="0"/>
          </a:p>
        </p:txBody>
      </p:sp>
      <p:sp>
        <p:nvSpPr>
          <p:cNvPr id="24" name="Shape 22"/>
          <p:cNvSpPr/>
          <p:nvPr/>
        </p:nvSpPr>
        <p:spPr>
          <a:xfrm>
            <a:off x="749808" y="4983480"/>
            <a:ext cx="10607040" cy="713232"/>
          </a:xfrm>
          <a:prstGeom prst="roundRect">
            <a:avLst>
              <a:gd name="adj" fmla="val 10256"/>
            </a:avLst>
          </a:prstGeom>
          <a:solidFill>
            <a:srgbClr val="09233A"/>
          </a:solidFill>
          <a:ln w="13970">
            <a:solidFill>
              <a:srgbClr val="1BD8FF"/>
            </a:solidFill>
            <a:prstDash val="solid"/>
          </a:ln>
        </p:spPr>
        <p:txBody>
          <a:bodyPr/>
          <a:lstStyle/>
          <a:p>
            <a:endParaRPr lang="en-US"/>
          </a:p>
        </p:txBody>
      </p:sp>
      <p:sp>
        <p:nvSpPr>
          <p:cNvPr id="25" name="Shape 23"/>
          <p:cNvSpPr/>
          <p:nvPr/>
        </p:nvSpPr>
        <p:spPr>
          <a:xfrm>
            <a:off x="749808" y="5029200"/>
            <a:ext cx="64008" cy="621792"/>
          </a:xfrm>
          <a:prstGeom prst="rect">
            <a:avLst/>
          </a:prstGeom>
          <a:solidFill>
            <a:srgbClr val="1BD8FF"/>
          </a:solidFill>
          <a:ln w="12700">
            <a:solidFill>
              <a:srgbClr val="1BD8FF">
                <a:alpha val="0"/>
              </a:srgbClr>
            </a:solidFill>
            <a:prstDash val="solid"/>
          </a:ln>
        </p:spPr>
        <p:txBody>
          <a:bodyPr/>
          <a:lstStyle/>
          <a:p>
            <a:endParaRPr lang="en-US"/>
          </a:p>
        </p:txBody>
      </p:sp>
      <p:sp>
        <p:nvSpPr>
          <p:cNvPr id="26" name="Text 24"/>
          <p:cNvSpPr/>
          <p:nvPr/>
        </p:nvSpPr>
        <p:spPr>
          <a:xfrm>
            <a:off x="932688" y="5111496"/>
            <a:ext cx="10332720" cy="484632"/>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Webinar theme: AI makes SEO faster. Strategy makes it better.</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02</a:t>
            </a:r>
            <a:endParaRPr lang="en-US" sz="72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4</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Build a local content engine</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822960" y="2322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24028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041 - Localize service content with true regional context</a:t>
            </a:r>
            <a:endParaRPr lang="en-US" sz="1550" dirty="0"/>
          </a:p>
        </p:txBody>
      </p:sp>
      <p:sp>
        <p:nvSpPr>
          <p:cNvPr id="12" name="Shape 10"/>
          <p:cNvSpPr/>
          <p:nvPr/>
        </p:nvSpPr>
        <p:spPr>
          <a:xfrm>
            <a:off x="822960" y="28254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74320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042 - Generate local FAQ topics</a:t>
            </a:r>
            <a:endParaRPr lang="en-US" sz="1550" dirty="0"/>
          </a:p>
        </p:txBody>
      </p:sp>
      <p:sp>
        <p:nvSpPr>
          <p:cNvPr id="14" name="Shape 12"/>
          <p:cNvSpPr/>
          <p:nvPr/>
        </p:nvSpPr>
        <p:spPr>
          <a:xfrm>
            <a:off x="822960" y="332841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324612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043 - Improve directory listing descriptions</a:t>
            </a:r>
            <a:endParaRPr lang="en-US" sz="1550" dirty="0"/>
          </a:p>
        </p:txBody>
      </p:sp>
      <p:sp>
        <p:nvSpPr>
          <p:cNvPr id="16" name="Shape 14"/>
          <p:cNvSpPr/>
          <p:nvPr/>
        </p:nvSpPr>
        <p:spPr>
          <a:xfrm>
            <a:off x="822960" y="38313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74904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044 - Brainstorm local partnerships and sponsorships</a:t>
            </a:r>
            <a:endParaRPr lang="en-US" sz="1550" dirty="0"/>
          </a:p>
        </p:txBody>
      </p:sp>
      <p:sp>
        <p:nvSpPr>
          <p:cNvPr id="18" name="Shape 16"/>
          <p:cNvSpPr/>
          <p:nvPr/>
        </p:nvSpPr>
        <p:spPr>
          <a:xfrm>
            <a:off x="822960" y="43342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425196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045 - Build a 12-month local content calendar</a:t>
            </a:r>
            <a:endParaRPr lang="en-US" sz="1550" dirty="0"/>
          </a:p>
        </p:txBody>
      </p:sp>
      <p:sp>
        <p:nvSpPr>
          <p:cNvPr id="20" name="Shape 18"/>
          <p:cNvSpPr/>
          <p:nvPr/>
        </p:nvSpPr>
        <p:spPr>
          <a:xfrm>
            <a:off x="822960" y="48371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754880"/>
            <a:ext cx="9784080" cy="292608"/>
          </a:xfrm>
          <a:prstGeom prst="rect">
            <a:avLst/>
          </a:prstGeom>
          <a:noFill/>
          <a:ln/>
        </p:spPr>
        <p:txBody>
          <a:bodyPr wrap="square" lIns="0" tIns="0" rIns="0" bIns="0" rtlCol="0" anchor="ctr">
            <a:normAutofit/>
          </a:bodyPr>
          <a:lstStyle/>
          <a:p>
            <a:pPr marL="0" indent="0">
              <a:buNone/>
            </a:pPr>
            <a:r>
              <a:rPr lang="en-US" sz="1550" dirty="0">
                <a:solidFill>
                  <a:srgbClr val="082032"/>
                </a:solidFill>
              </a:rPr>
              <a:t>046 - Create neighborhood-specific talking points</a:t>
            </a:r>
            <a:endParaRPr lang="en-US" sz="1550" dirty="0"/>
          </a:p>
        </p:txBody>
      </p:sp>
      <p:sp>
        <p:nvSpPr>
          <p:cNvPr id="22" name="Shape 20"/>
          <p:cNvSpPr/>
          <p:nvPr/>
        </p:nvSpPr>
        <p:spPr>
          <a:xfrm>
            <a:off x="749808" y="5440680"/>
            <a:ext cx="10698480" cy="530352"/>
          </a:xfrm>
          <a:prstGeom prst="roundRect">
            <a:avLst>
              <a:gd name="adj" fmla="val 13793"/>
            </a:avLst>
          </a:prstGeom>
          <a:solidFill>
            <a:srgbClr val="F4FBFF"/>
          </a:solidFill>
          <a:ln w="13970">
            <a:solidFill>
              <a:srgbClr val="1BD8FF"/>
            </a:solidFill>
            <a:prstDash val="solid"/>
          </a:ln>
        </p:spPr>
        <p:txBody>
          <a:bodyPr/>
          <a:lstStyle/>
          <a:p>
            <a:endParaRPr lang="en-US"/>
          </a:p>
        </p:txBody>
      </p:sp>
      <p:sp>
        <p:nvSpPr>
          <p:cNvPr id="23" name="Shape 21"/>
          <p:cNvSpPr/>
          <p:nvPr/>
        </p:nvSpPr>
        <p:spPr>
          <a:xfrm>
            <a:off x="749808" y="5486400"/>
            <a:ext cx="64008" cy="438912"/>
          </a:xfrm>
          <a:prstGeom prst="rect">
            <a:avLst/>
          </a:prstGeom>
          <a:solidFill>
            <a:srgbClr val="1BD8FF"/>
          </a:solidFill>
          <a:ln w="12700">
            <a:solidFill>
              <a:srgbClr val="1BD8FF">
                <a:alpha val="0"/>
              </a:srgbClr>
            </a:solidFill>
            <a:prstDash val="solid"/>
          </a:ln>
        </p:spPr>
        <p:txBody>
          <a:bodyPr/>
          <a:lstStyle/>
          <a:p>
            <a:endParaRPr lang="en-US"/>
          </a:p>
        </p:txBody>
      </p:sp>
      <p:sp>
        <p:nvSpPr>
          <p:cNvPr id="24" name="Text 22"/>
          <p:cNvSpPr/>
          <p:nvPr/>
        </p:nvSpPr>
        <p:spPr>
          <a:xfrm>
            <a:off x="932688" y="5568696"/>
            <a:ext cx="10424160" cy="301752"/>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Local content works when it reflects real customer needs in the market you actually serve.</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16</a:t>
            </a:r>
            <a:endParaRPr lang="en-US" sz="72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7F6AFF"/>
                </a:solidFill>
                <a:latin typeface="Aptos Display" pitchFamily="34" charset="0"/>
                <a:ea typeface="Aptos Display" pitchFamily="34" charset="-122"/>
                <a:cs typeface="Aptos Display" pitchFamily="34" charset="-120"/>
              </a:rPr>
              <a:t>05</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Technical SEO Made Simpler</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Translate technical findings into practical fixes.</a:t>
            </a:r>
            <a:endParaRPr lang="en-US" sz="1700" dirty="0"/>
          </a:p>
        </p:txBody>
      </p:sp>
      <p:sp>
        <p:nvSpPr>
          <p:cNvPr id="9" name="Shape 7"/>
          <p:cNvSpPr/>
          <p:nvPr/>
        </p:nvSpPr>
        <p:spPr>
          <a:xfrm>
            <a:off x="621792" y="3703320"/>
            <a:ext cx="2743200" cy="32004"/>
          </a:xfrm>
          <a:prstGeom prst="rect">
            <a:avLst/>
          </a:prstGeom>
          <a:solidFill>
            <a:srgbClr val="7F6AFF"/>
          </a:solidFill>
          <a:ln w="12700">
            <a:solidFill>
              <a:srgbClr val="7F6AFF">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7F6AFF"/>
          </a:solidFill>
          <a:ln w="12700">
            <a:solidFill>
              <a:srgbClr val="7F6A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5</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Make technical SEO understandable</a:t>
            </a:r>
            <a:endParaRPr lang="en-US" sz="2600" dirty="0"/>
          </a:p>
        </p:txBody>
      </p:sp>
      <p:sp>
        <p:nvSpPr>
          <p:cNvPr id="9" name="Shape 7"/>
          <p:cNvSpPr/>
          <p:nvPr/>
        </p:nvSpPr>
        <p:spPr>
          <a:xfrm>
            <a:off x="594360" y="1783080"/>
            <a:ext cx="2560320" cy="32004"/>
          </a:xfrm>
          <a:prstGeom prst="rect">
            <a:avLst/>
          </a:prstGeom>
          <a:solidFill>
            <a:srgbClr val="7F6AFF"/>
          </a:solidFill>
          <a:ln w="12700">
            <a:solidFill>
              <a:srgbClr val="7F6AFF">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047</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Explain crawl issues</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Translate tool exports into plain English: what it means, why it matters, and who should fix it.</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048</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Prioritize fixes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Sort issues by business impact, effort, urgency, and affected pages.</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057</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Summarize speed issues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Turn page speed reports into practical next steps for users and developers.</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7F6AFF"/>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7F6AFF"/>
          </a:solidFill>
          <a:ln w="12700">
            <a:solidFill>
              <a:srgbClr val="7F6AFF">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“Explain these crawl issues in plain English and prioritize by user impact and urgency.”</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17</a:t>
            </a:r>
            <a:endParaRPr lang="en-US" sz="72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7F6AFF"/>
          </a:solidFill>
          <a:ln w="12700">
            <a:solidFill>
              <a:srgbClr val="7F6A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5</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Technical fixes AI can help organize</a:t>
            </a:r>
            <a:endParaRPr lang="en-US" sz="2600" dirty="0"/>
          </a:p>
        </p:txBody>
      </p:sp>
      <p:sp>
        <p:nvSpPr>
          <p:cNvPr id="9" name="Shape 7"/>
          <p:cNvSpPr/>
          <p:nvPr/>
        </p:nvSpPr>
        <p:spPr>
          <a:xfrm>
            <a:off x="594360" y="1783080"/>
            <a:ext cx="2560320" cy="32004"/>
          </a:xfrm>
          <a:prstGeom prst="rect">
            <a:avLst/>
          </a:prstGeom>
          <a:solidFill>
            <a:srgbClr val="7F6AFF"/>
          </a:solidFill>
          <a:ln w="12700">
            <a:solidFill>
              <a:srgbClr val="7F6AFF">
                <a:alpha val="0"/>
              </a:srgbClr>
            </a:solidFill>
            <a:prstDash val="solid"/>
          </a:ln>
        </p:spPr>
        <p:txBody>
          <a:bodyPr/>
          <a:lstStyle/>
          <a:p>
            <a:endParaRPr lang="en-US"/>
          </a:p>
        </p:txBody>
      </p:sp>
      <p:sp>
        <p:nvSpPr>
          <p:cNvPr id="10" name="Shape 8"/>
          <p:cNvSpPr/>
          <p:nvPr/>
        </p:nvSpPr>
        <p:spPr>
          <a:xfrm>
            <a:off x="822960" y="21396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05740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049 - Draft schema markup for expert review</a:t>
            </a:r>
            <a:endParaRPr lang="en-US" sz="1450" dirty="0"/>
          </a:p>
        </p:txBody>
      </p:sp>
      <p:sp>
        <p:nvSpPr>
          <p:cNvPr id="12" name="Shape 10"/>
          <p:cNvSpPr/>
          <p:nvPr/>
        </p:nvSpPr>
        <p:spPr>
          <a:xfrm>
            <a:off x="822960" y="25511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46888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050 - Improve image alt text</a:t>
            </a:r>
            <a:endParaRPr lang="en-US" sz="1450" dirty="0"/>
          </a:p>
        </p:txBody>
      </p:sp>
      <p:sp>
        <p:nvSpPr>
          <p:cNvPr id="14" name="Shape 12"/>
          <p:cNvSpPr/>
          <p:nvPr/>
        </p:nvSpPr>
        <p:spPr>
          <a:xfrm>
            <a:off x="822960" y="29626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288036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051 - Create redirect mapping recommendations</a:t>
            </a:r>
            <a:endParaRPr lang="en-US" sz="1450" dirty="0"/>
          </a:p>
        </p:txBody>
      </p:sp>
      <p:sp>
        <p:nvSpPr>
          <p:cNvPr id="16" name="Shape 14"/>
          <p:cNvSpPr/>
          <p:nvPr/>
        </p:nvSpPr>
        <p:spPr>
          <a:xfrm>
            <a:off x="822960" y="33741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29184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052 - Prioritize broken-link fixes</a:t>
            </a:r>
            <a:endParaRPr lang="en-US" sz="1450" dirty="0"/>
          </a:p>
        </p:txBody>
      </p:sp>
      <p:sp>
        <p:nvSpPr>
          <p:cNvPr id="18" name="Shape 16"/>
          <p:cNvSpPr/>
          <p:nvPr/>
        </p:nvSpPr>
        <p:spPr>
          <a:xfrm>
            <a:off x="822960" y="378561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370332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053 - Improve URL structure</a:t>
            </a:r>
            <a:endParaRPr lang="en-US" sz="1450" dirty="0"/>
          </a:p>
        </p:txBody>
      </p:sp>
      <p:sp>
        <p:nvSpPr>
          <p:cNvPr id="20" name="Shape 18"/>
          <p:cNvSpPr/>
          <p:nvPr/>
        </p:nvSpPr>
        <p:spPr>
          <a:xfrm>
            <a:off x="822960" y="41970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11480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054 - Identify duplicate or thin pages</a:t>
            </a:r>
            <a:endParaRPr lang="en-US" sz="1450" dirty="0"/>
          </a:p>
        </p:txBody>
      </p:sp>
      <p:sp>
        <p:nvSpPr>
          <p:cNvPr id="22" name="Shape 20"/>
          <p:cNvSpPr/>
          <p:nvPr/>
        </p:nvSpPr>
        <p:spPr>
          <a:xfrm>
            <a:off x="822960" y="4608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52628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055 - Suggest internal links</a:t>
            </a:r>
            <a:endParaRPr lang="en-US" sz="1450" dirty="0"/>
          </a:p>
        </p:txBody>
      </p:sp>
      <p:sp>
        <p:nvSpPr>
          <p:cNvPr id="24" name="Shape 22"/>
          <p:cNvSpPr/>
          <p:nvPr/>
        </p:nvSpPr>
        <p:spPr>
          <a:xfrm>
            <a:off x="822960" y="50200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5" name="Text 23"/>
          <p:cNvSpPr/>
          <p:nvPr/>
        </p:nvSpPr>
        <p:spPr>
          <a:xfrm>
            <a:off x="1078992" y="493776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056 - Create breadcrumb recommendations</a:t>
            </a:r>
            <a:endParaRPr lang="en-US" sz="1450" dirty="0"/>
          </a:p>
        </p:txBody>
      </p:sp>
      <p:sp>
        <p:nvSpPr>
          <p:cNvPr id="26" name="Shape 24"/>
          <p:cNvSpPr/>
          <p:nvPr/>
        </p:nvSpPr>
        <p:spPr>
          <a:xfrm>
            <a:off x="822960" y="54315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7" name="Text 25"/>
          <p:cNvSpPr/>
          <p:nvPr/>
        </p:nvSpPr>
        <p:spPr>
          <a:xfrm>
            <a:off x="1078992" y="534924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058 - Review mobile usability checklists</a:t>
            </a:r>
            <a:endParaRPr lang="en-US" sz="1450" dirty="0"/>
          </a:p>
        </p:txBody>
      </p:sp>
      <p:sp>
        <p:nvSpPr>
          <p:cNvPr id="28" name="Shape 26"/>
          <p:cNvSpPr/>
          <p:nvPr/>
        </p:nvSpPr>
        <p:spPr>
          <a:xfrm>
            <a:off x="749808" y="5742432"/>
            <a:ext cx="10698480" cy="457200"/>
          </a:xfrm>
          <a:prstGeom prst="roundRect">
            <a:avLst>
              <a:gd name="adj" fmla="val 16000"/>
            </a:avLst>
          </a:prstGeom>
          <a:solidFill>
            <a:srgbClr val="F4FBFF"/>
          </a:solidFill>
          <a:ln w="13970">
            <a:solidFill>
              <a:srgbClr val="7F6AFF"/>
            </a:solidFill>
            <a:prstDash val="solid"/>
          </a:ln>
        </p:spPr>
        <p:txBody>
          <a:bodyPr/>
          <a:lstStyle/>
          <a:p>
            <a:endParaRPr lang="en-US"/>
          </a:p>
        </p:txBody>
      </p:sp>
      <p:sp>
        <p:nvSpPr>
          <p:cNvPr id="29" name="Shape 27"/>
          <p:cNvSpPr/>
          <p:nvPr/>
        </p:nvSpPr>
        <p:spPr>
          <a:xfrm>
            <a:off x="749808" y="5788152"/>
            <a:ext cx="64008" cy="365760"/>
          </a:xfrm>
          <a:prstGeom prst="rect">
            <a:avLst/>
          </a:prstGeom>
          <a:solidFill>
            <a:srgbClr val="7F6AFF"/>
          </a:solidFill>
          <a:ln w="12700">
            <a:solidFill>
              <a:srgbClr val="7F6AFF">
                <a:alpha val="0"/>
              </a:srgbClr>
            </a:solidFill>
            <a:prstDash val="solid"/>
          </a:ln>
        </p:spPr>
        <p:txBody>
          <a:bodyPr/>
          <a:lstStyle/>
          <a:p>
            <a:endParaRPr lang="en-US"/>
          </a:p>
        </p:txBody>
      </p:sp>
      <p:sp>
        <p:nvSpPr>
          <p:cNvPr id="30" name="Text 28"/>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Safety note: schema must match visible page content. Do not mark up information that is not actually on the page.</a:t>
            </a:r>
            <a:endParaRPr lang="en-US" sz="1300" dirty="0"/>
          </a:p>
        </p:txBody>
      </p:sp>
      <p:sp>
        <p:nvSpPr>
          <p:cNvPr id="31" name="Text 29"/>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2" name="Text 30"/>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18</a:t>
            </a:r>
            <a:endParaRPr lang="en-US" sz="72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95E06C"/>
                </a:solidFill>
                <a:latin typeface="Aptos Display" pitchFamily="34" charset="0"/>
                <a:ea typeface="Aptos Display" pitchFamily="34" charset="-122"/>
                <a:cs typeface="Aptos Display" pitchFamily="34" charset="-120"/>
              </a:rPr>
              <a:t>06</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Content Strategy &amp; Authority Building</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Use AI to create content that is useful, credible, and differentiated.</a:t>
            </a:r>
            <a:endParaRPr lang="en-US" sz="1700" dirty="0"/>
          </a:p>
        </p:txBody>
      </p:sp>
      <p:sp>
        <p:nvSpPr>
          <p:cNvPr id="9" name="Shape 7"/>
          <p:cNvSpPr/>
          <p:nvPr/>
        </p:nvSpPr>
        <p:spPr>
          <a:xfrm>
            <a:off x="621792" y="3703320"/>
            <a:ext cx="274320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6</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Build authority around core services</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059</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Build topic clusters</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Support each core service with related articles, FAQs, guides, and internal links.</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060</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Interview experts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AI to generate questions that uncover original insight and practical examples.</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061</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Turn notes into content</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Convert expert notes into useful drafts while preserving real expertise.</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95E06C"/>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95E06C"/>
          </a:solidFill>
          <a:ln w="12700">
            <a:solidFill>
              <a:srgbClr val="95E06C">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“Create expert interview questions that uncover examples, warnings, process details, and customer advice.”</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19</a:t>
            </a:r>
            <a:endParaRPr lang="en-US" sz="72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6</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Make content more credible and useful</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822960" y="21396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05740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062 - Find missing trust signals</a:t>
            </a:r>
            <a:endParaRPr lang="en-US" sz="1450" dirty="0"/>
          </a:p>
        </p:txBody>
      </p:sp>
      <p:sp>
        <p:nvSpPr>
          <p:cNvPr id="12" name="Shape 10"/>
          <p:cNvSpPr/>
          <p:nvPr/>
        </p:nvSpPr>
        <p:spPr>
          <a:xfrm>
            <a:off x="822960" y="25511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46888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063 - Create case study outlines</a:t>
            </a:r>
            <a:endParaRPr lang="en-US" sz="1450" dirty="0"/>
          </a:p>
        </p:txBody>
      </p:sp>
      <p:sp>
        <p:nvSpPr>
          <p:cNvPr id="14" name="Shape 12"/>
          <p:cNvSpPr/>
          <p:nvPr/>
        </p:nvSpPr>
        <p:spPr>
          <a:xfrm>
            <a:off x="822960" y="29626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288036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064 - Create before-and-after content</a:t>
            </a:r>
            <a:endParaRPr lang="en-US" sz="1450" dirty="0"/>
          </a:p>
        </p:txBody>
      </p:sp>
      <p:sp>
        <p:nvSpPr>
          <p:cNvPr id="16" name="Shape 14"/>
          <p:cNvSpPr/>
          <p:nvPr/>
        </p:nvSpPr>
        <p:spPr>
          <a:xfrm>
            <a:off x="822960" y="33741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29184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065 - Draft educational blog posts</a:t>
            </a:r>
            <a:endParaRPr lang="en-US" sz="1450" dirty="0"/>
          </a:p>
        </p:txBody>
      </p:sp>
      <p:sp>
        <p:nvSpPr>
          <p:cNvPr id="18" name="Shape 16"/>
          <p:cNvSpPr/>
          <p:nvPr/>
        </p:nvSpPr>
        <p:spPr>
          <a:xfrm>
            <a:off x="822960" y="378561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370332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066 - Create “mistakes to avoid” content</a:t>
            </a:r>
            <a:endParaRPr lang="en-US" sz="1450" dirty="0"/>
          </a:p>
        </p:txBody>
      </p:sp>
      <p:sp>
        <p:nvSpPr>
          <p:cNvPr id="20" name="Shape 18"/>
          <p:cNvSpPr/>
          <p:nvPr/>
        </p:nvSpPr>
        <p:spPr>
          <a:xfrm>
            <a:off x="822960" y="41970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11480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067 - Build a plain-English glossary</a:t>
            </a:r>
            <a:endParaRPr lang="en-US" sz="1450" dirty="0"/>
          </a:p>
        </p:txBody>
      </p:sp>
      <p:sp>
        <p:nvSpPr>
          <p:cNvPr id="22" name="Shape 20"/>
          <p:cNvSpPr/>
          <p:nvPr/>
        </p:nvSpPr>
        <p:spPr>
          <a:xfrm>
            <a:off x="822960" y="4608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52628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068 - Convert objections into content</a:t>
            </a:r>
            <a:endParaRPr lang="en-US" sz="1450" dirty="0"/>
          </a:p>
        </p:txBody>
      </p:sp>
      <p:sp>
        <p:nvSpPr>
          <p:cNvPr id="24" name="Shape 22"/>
          <p:cNvSpPr/>
          <p:nvPr/>
        </p:nvSpPr>
        <p:spPr>
          <a:xfrm>
            <a:off x="822960" y="50200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5" name="Text 23"/>
          <p:cNvSpPr/>
          <p:nvPr/>
        </p:nvSpPr>
        <p:spPr>
          <a:xfrm>
            <a:off x="1078992" y="493776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069 - Create content by awareness stage</a:t>
            </a:r>
            <a:endParaRPr lang="en-US" sz="1450" dirty="0"/>
          </a:p>
        </p:txBody>
      </p:sp>
      <p:sp>
        <p:nvSpPr>
          <p:cNvPr id="26" name="Shape 24"/>
          <p:cNvSpPr/>
          <p:nvPr/>
        </p:nvSpPr>
        <p:spPr>
          <a:xfrm>
            <a:off x="822960" y="54315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7" name="Text 25"/>
          <p:cNvSpPr/>
          <p:nvPr/>
        </p:nvSpPr>
        <p:spPr>
          <a:xfrm>
            <a:off x="1078992" y="5349240"/>
            <a:ext cx="9966960" cy="292608"/>
          </a:xfrm>
          <a:prstGeom prst="rect">
            <a:avLst/>
          </a:prstGeom>
          <a:noFill/>
          <a:ln/>
        </p:spPr>
        <p:txBody>
          <a:bodyPr wrap="square" lIns="0" tIns="0" rIns="0" bIns="0" rtlCol="0" anchor="ctr">
            <a:normAutofit/>
          </a:bodyPr>
          <a:lstStyle/>
          <a:p>
            <a:pPr marL="0" indent="0">
              <a:buNone/>
            </a:pPr>
            <a:r>
              <a:rPr lang="en-US" sz="1450" dirty="0">
                <a:solidFill>
                  <a:srgbClr val="082032"/>
                </a:solidFill>
              </a:rPr>
              <a:t>070 - Turn review themes into content ideas</a:t>
            </a:r>
            <a:endParaRPr lang="en-US" sz="1450" dirty="0"/>
          </a:p>
        </p:txBody>
      </p:sp>
      <p:sp>
        <p:nvSpPr>
          <p:cNvPr id="28" name="Shape 26"/>
          <p:cNvSpPr/>
          <p:nvPr/>
        </p:nvSpPr>
        <p:spPr>
          <a:xfrm>
            <a:off x="749808" y="5742432"/>
            <a:ext cx="10698480" cy="457200"/>
          </a:xfrm>
          <a:prstGeom prst="roundRect">
            <a:avLst>
              <a:gd name="adj" fmla="val 16000"/>
            </a:avLst>
          </a:prstGeom>
          <a:solidFill>
            <a:srgbClr val="F4FBFF"/>
          </a:solidFill>
          <a:ln w="13970">
            <a:solidFill>
              <a:srgbClr val="95E06C"/>
            </a:solidFill>
            <a:prstDash val="solid"/>
          </a:ln>
        </p:spPr>
        <p:txBody>
          <a:bodyPr/>
          <a:lstStyle/>
          <a:p>
            <a:endParaRPr lang="en-US"/>
          </a:p>
        </p:txBody>
      </p:sp>
      <p:sp>
        <p:nvSpPr>
          <p:cNvPr id="29" name="Shape 27"/>
          <p:cNvSpPr/>
          <p:nvPr/>
        </p:nvSpPr>
        <p:spPr>
          <a:xfrm>
            <a:off x="749808" y="5788152"/>
            <a:ext cx="64008" cy="365760"/>
          </a:xfrm>
          <a:prstGeom prst="rect">
            <a:avLst/>
          </a:prstGeom>
          <a:solidFill>
            <a:srgbClr val="95E06C"/>
          </a:solidFill>
          <a:ln w="12700">
            <a:solidFill>
              <a:srgbClr val="95E06C">
                <a:alpha val="0"/>
              </a:srgbClr>
            </a:solidFill>
            <a:prstDash val="solid"/>
          </a:ln>
        </p:spPr>
        <p:txBody>
          <a:bodyPr/>
          <a:lstStyle/>
          <a:p>
            <a:endParaRPr lang="en-US"/>
          </a:p>
        </p:txBody>
      </p:sp>
      <p:sp>
        <p:nvSpPr>
          <p:cNvPr id="30" name="Text 28"/>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If the copy could describe any competitor, it is not specific enough.</a:t>
            </a:r>
            <a:endParaRPr lang="en-US" sz="1300" dirty="0"/>
          </a:p>
        </p:txBody>
      </p:sp>
      <p:sp>
        <p:nvSpPr>
          <p:cNvPr id="31" name="Text 29"/>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2" name="Text 30"/>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20</a:t>
            </a:r>
            <a:endParaRPr lang="en-US" sz="72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FFB84D"/>
                </a:solidFill>
                <a:latin typeface="Aptos Display" pitchFamily="34" charset="0"/>
                <a:ea typeface="Aptos Display" pitchFamily="34" charset="-122"/>
                <a:cs typeface="Aptos Display" pitchFamily="34" charset="-120"/>
              </a:rPr>
              <a:t>07</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Reporting, Analytics &amp; Business Insight</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Turn SEO data into decisions your team can act on.</a:t>
            </a:r>
            <a:endParaRPr lang="en-US" sz="1700" dirty="0"/>
          </a:p>
        </p:txBody>
      </p:sp>
      <p:sp>
        <p:nvSpPr>
          <p:cNvPr id="9" name="Shape 7"/>
          <p:cNvSpPr/>
          <p:nvPr/>
        </p:nvSpPr>
        <p:spPr>
          <a:xfrm>
            <a:off x="621792" y="3703320"/>
            <a:ext cx="274320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7</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Turn SEO data into decisions</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071</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Summarize GSC data</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Identify queries, pages, CTR opportunities, and declining visibility.</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072</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low-CTR pages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impressions and CTR data to improve titles and descriptions.</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073</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Diagnose traffic drops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Organize likely causes: dates, pages, queries, technical changes, seasonality.</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FFB84D"/>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FFB84D"/>
          </a:solidFill>
          <a:ln w="12700">
            <a:solidFill>
              <a:srgbClr val="FFB84D">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“Analyze this Search Console export and identify pages gaining visibility, losing visibility, and recommended next actions.”</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21</a:t>
            </a:r>
            <a:endParaRPr lang="en-US" sz="72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7</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Make reporting useful for non-technical stakeholders</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Shape 8"/>
          <p:cNvSpPr/>
          <p:nvPr/>
        </p:nvSpPr>
        <p:spPr>
          <a:xfrm>
            <a:off x="822960" y="2322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2402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074 - Create monthly SEO report summaries</a:t>
            </a:r>
            <a:endParaRPr lang="en-US" sz="1500" dirty="0"/>
          </a:p>
        </p:txBody>
      </p:sp>
      <p:sp>
        <p:nvSpPr>
          <p:cNvPr id="12" name="Shape 10"/>
          <p:cNvSpPr/>
          <p:nvPr/>
        </p:nvSpPr>
        <p:spPr>
          <a:xfrm>
            <a:off x="822960" y="27797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6974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075 - Identify content refresh priorities</a:t>
            </a:r>
            <a:endParaRPr lang="en-US" sz="1500" dirty="0"/>
          </a:p>
        </p:txBody>
      </p:sp>
      <p:sp>
        <p:nvSpPr>
          <p:cNvPr id="14" name="Shape 12"/>
          <p:cNvSpPr/>
          <p:nvPr/>
        </p:nvSpPr>
        <p:spPr>
          <a:xfrm>
            <a:off x="822960" y="32369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31546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076 - Explain dashboard metrics in plain English</a:t>
            </a:r>
            <a:endParaRPr lang="en-US" sz="1500" dirty="0"/>
          </a:p>
        </p:txBody>
      </p:sp>
      <p:sp>
        <p:nvSpPr>
          <p:cNvPr id="16" name="Shape 14"/>
          <p:cNvSpPr/>
          <p:nvPr/>
        </p:nvSpPr>
        <p:spPr>
          <a:xfrm>
            <a:off x="822960" y="36941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6118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077 - Identify lead quality patterns</a:t>
            </a:r>
            <a:endParaRPr lang="en-US" sz="1500" dirty="0"/>
          </a:p>
        </p:txBody>
      </p:sp>
      <p:sp>
        <p:nvSpPr>
          <p:cNvPr id="18" name="Shape 16"/>
          <p:cNvSpPr/>
          <p:nvPr/>
        </p:nvSpPr>
        <p:spPr>
          <a:xfrm>
            <a:off x="822960" y="41513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40690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078 - Turn call notes into SEO insights</a:t>
            </a:r>
            <a:endParaRPr lang="en-US" sz="1500" dirty="0"/>
          </a:p>
        </p:txBody>
      </p:sp>
      <p:sp>
        <p:nvSpPr>
          <p:cNvPr id="20" name="Shape 18"/>
          <p:cNvSpPr/>
          <p:nvPr/>
        </p:nvSpPr>
        <p:spPr>
          <a:xfrm>
            <a:off x="822960" y="4608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5262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079 - Build a content performance scorecard</a:t>
            </a:r>
            <a:endParaRPr lang="en-US" sz="1500" dirty="0"/>
          </a:p>
        </p:txBody>
      </p:sp>
      <p:sp>
        <p:nvSpPr>
          <p:cNvPr id="22" name="Shape 20"/>
          <p:cNvSpPr/>
          <p:nvPr/>
        </p:nvSpPr>
        <p:spPr>
          <a:xfrm>
            <a:off x="822960" y="50657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9834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080 - Create next-step recommendations from reports</a:t>
            </a:r>
            <a:endParaRPr lang="en-US" sz="1500" dirty="0"/>
          </a:p>
        </p:txBody>
      </p:sp>
      <p:sp>
        <p:nvSpPr>
          <p:cNvPr id="24" name="Shape 22"/>
          <p:cNvSpPr/>
          <p:nvPr/>
        </p:nvSpPr>
        <p:spPr>
          <a:xfrm>
            <a:off x="749808" y="5742432"/>
            <a:ext cx="10698480" cy="457200"/>
          </a:xfrm>
          <a:prstGeom prst="roundRect">
            <a:avLst>
              <a:gd name="adj" fmla="val 16000"/>
            </a:avLst>
          </a:prstGeom>
          <a:solidFill>
            <a:srgbClr val="F4FBFF"/>
          </a:solidFill>
          <a:ln w="13970">
            <a:solidFill>
              <a:srgbClr val="FFB84D"/>
            </a:solidFill>
            <a:prstDash val="solid"/>
          </a:ln>
        </p:spPr>
        <p:txBody>
          <a:bodyPr/>
          <a:lstStyle/>
          <a:p>
            <a:endParaRPr lang="en-US"/>
          </a:p>
        </p:txBody>
      </p:sp>
      <p:sp>
        <p:nvSpPr>
          <p:cNvPr id="25" name="Shape 23"/>
          <p:cNvSpPr/>
          <p:nvPr/>
        </p:nvSpPr>
        <p:spPr>
          <a:xfrm>
            <a:off x="749808" y="5788152"/>
            <a:ext cx="64008" cy="365760"/>
          </a:xfrm>
          <a:prstGeom prst="rect">
            <a:avLst/>
          </a:prstGeom>
          <a:solidFill>
            <a:srgbClr val="FFB84D"/>
          </a:solidFill>
          <a:ln w="12700">
            <a:solidFill>
              <a:srgbClr val="FFB84D">
                <a:alpha val="0"/>
              </a:srgbClr>
            </a:solidFill>
            <a:prstDash val="solid"/>
          </a:ln>
        </p:spPr>
        <p:txBody>
          <a:bodyPr/>
          <a:lstStyle/>
          <a:p>
            <a:endParaRPr lang="en-US"/>
          </a:p>
        </p:txBody>
      </p:sp>
      <p:sp>
        <p:nvSpPr>
          <p:cNvPr id="26" name="Text 24"/>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A good report answers: What happened? Why does it matter? What should we do next?</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22</a:t>
            </a:r>
            <a:endParaRPr lang="en-US" sz="72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822960"/>
            <a:ext cx="8046720" cy="548640"/>
          </a:xfrm>
          <a:prstGeom prst="rect">
            <a:avLst/>
          </a:prstGeom>
          <a:noFill/>
          <a:ln/>
        </p:spPr>
        <p:txBody>
          <a:bodyPr wrap="square" lIns="0" tIns="0" rIns="0" bIns="0" rtlCol="0" anchor="ctr">
            <a:normAutofit/>
          </a:bodyPr>
          <a:lstStyle/>
          <a:p>
            <a:pPr marL="0" indent="0">
              <a:buNone/>
            </a:pPr>
            <a:r>
              <a:rPr lang="en-US" sz="3400" b="1" dirty="0">
                <a:solidFill>
                  <a:srgbClr val="082032"/>
                </a:solidFill>
                <a:latin typeface="Aptos Display" pitchFamily="34" charset="0"/>
                <a:ea typeface="Aptos Display" pitchFamily="34" charset="-122"/>
                <a:cs typeface="Aptos Display" pitchFamily="34" charset="-120"/>
              </a:rPr>
              <a:t>Today’s roadmap</a:t>
            </a:r>
            <a:endParaRPr lang="en-US" sz="3400" dirty="0"/>
          </a:p>
        </p:txBody>
      </p:sp>
      <p:sp>
        <p:nvSpPr>
          <p:cNvPr id="7" name="Text 5"/>
          <p:cNvSpPr/>
          <p:nvPr/>
        </p:nvSpPr>
        <p:spPr>
          <a:xfrm>
            <a:off x="621792" y="1463040"/>
            <a:ext cx="7132320" cy="365760"/>
          </a:xfrm>
          <a:prstGeom prst="rect">
            <a:avLst/>
          </a:prstGeom>
          <a:noFill/>
          <a:ln/>
        </p:spPr>
        <p:txBody>
          <a:bodyPr wrap="square" lIns="0" tIns="0" rIns="0" bIns="0" rtlCol="0" anchor="ctr">
            <a:normAutofit/>
          </a:bodyPr>
          <a:lstStyle/>
          <a:p>
            <a:pPr marL="0" indent="0">
              <a:buNone/>
            </a:pPr>
            <a:r>
              <a:rPr lang="en-US" sz="1600" dirty="0">
                <a:solidFill>
                  <a:srgbClr val="38546D"/>
                </a:solidFill>
                <a:latin typeface="Aptos" pitchFamily="34" charset="0"/>
                <a:ea typeface="Aptos" pitchFamily="34" charset="-122"/>
                <a:cs typeface="Aptos" pitchFamily="34" charset="-120"/>
              </a:rPr>
              <a:t>Nine modules. One practical implementation path.</a:t>
            </a:r>
            <a:endParaRPr lang="en-US" sz="1600" dirty="0"/>
          </a:p>
        </p:txBody>
      </p:sp>
      <p:sp>
        <p:nvSpPr>
          <p:cNvPr id="8" name="Text 6"/>
          <p:cNvSpPr/>
          <p:nvPr/>
        </p:nvSpPr>
        <p:spPr>
          <a:xfrm>
            <a:off x="685800" y="2011680"/>
            <a:ext cx="502920" cy="320040"/>
          </a:xfrm>
          <a:prstGeom prst="rect">
            <a:avLst/>
          </a:prstGeom>
          <a:noFill/>
          <a:ln/>
        </p:spPr>
        <p:txBody>
          <a:bodyPr wrap="square" lIns="0" tIns="0" rIns="0" bIns="0" rtlCol="0" anchor="ctr"/>
          <a:lstStyle/>
          <a:p>
            <a:pPr marL="0" indent="0">
              <a:buNone/>
            </a:pPr>
            <a:r>
              <a:rPr lang="en-US" sz="1600" b="1" dirty="0">
                <a:solidFill>
                  <a:srgbClr val="1BD8FF"/>
                </a:solidFill>
              </a:rPr>
              <a:t>01</a:t>
            </a:r>
            <a:endParaRPr lang="en-US" sz="1600" dirty="0"/>
          </a:p>
        </p:txBody>
      </p:sp>
      <p:sp>
        <p:nvSpPr>
          <p:cNvPr id="9" name="Text 7"/>
          <p:cNvSpPr/>
          <p:nvPr/>
        </p:nvSpPr>
        <p:spPr>
          <a:xfrm>
            <a:off x="1280160" y="2039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AI SEO Basics for Business Owners</a:t>
            </a:r>
            <a:endParaRPr lang="en-US" sz="1450" dirty="0"/>
          </a:p>
        </p:txBody>
      </p:sp>
      <p:sp>
        <p:nvSpPr>
          <p:cNvPr id="10" name="Text 8"/>
          <p:cNvSpPr/>
          <p:nvPr/>
        </p:nvSpPr>
        <p:spPr>
          <a:xfrm>
            <a:off x="4480560" y="2011680"/>
            <a:ext cx="502920" cy="320040"/>
          </a:xfrm>
          <a:prstGeom prst="rect">
            <a:avLst/>
          </a:prstGeom>
          <a:noFill/>
          <a:ln/>
        </p:spPr>
        <p:txBody>
          <a:bodyPr wrap="square" lIns="0" tIns="0" rIns="0" bIns="0" rtlCol="0" anchor="ctr"/>
          <a:lstStyle/>
          <a:p>
            <a:pPr marL="0" indent="0">
              <a:buNone/>
            </a:pPr>
            <a:r>
              <a:rPr lang="en-US" sz="1600" b="1" dirty="0">
                <a:solidFill>
                  <a:srgbClr val="95E06C"/>
                </a:solidFill>
              </a:rPr>
              <a:t>02</a:t>
            </a:r>
            <a:endParaRPr lang="en-US" sz="1600" dirty="0"/>
          </a:p>
        </p:txBody>
      </p:sp>
      <p:sp>
        <p:nvSpPr>
          <p:cNvPr id="11" name="Text 9"/>
          <p:cNvSpPr/>
          <p:nvPr/>
        </p:nvSpPr>
        <p:spPr>
          <a:xfrm>
            <a:off x="5074920" y="2039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Keyword Research &amp; Search Intent</a:t>
            </a:r>
            <a:endParaRPr lang="en-US" sz="1450" dirty="0"/>
          </a:p>
        </p:txBody>
      </p:sp>
      <p:sp>
        <p:nvSpPr>
          <p:cNvPr id="12" name="Text 10"/>
          <p:cNvSpPr/>
          <p:nvPr/>
        </p:nvSpPr>
        <p:spPr>
          <a:xfrm>
            <a:off x="8275320" y="2011680"/>
            <a:ext cx="502920" cy="320040"/>
          </a:xfrm>
          <a:prstGeom prst="rect">
            <a:avLst/>
          </a:prstGeom>
          <a:noFill/>
          <a:ln/>
        </p:spPr>
        <p:txBody>
          <a:bodyPr wrap="square" lIns="0" tIns="0" rIns="0" bIns="0" rtlCol="0" anchor="ctr"/>
          <a:lstStyle/>
          <a:p>
            <a:pPr marL="0" indent="0">
              <a:buNone/>
            </a:pPr>
            <a:r>
              <a:rPr lang="en-US" sz="1600" b="1" dirty="0">
                <a:solidFill>
                  <a:srgbClr val="FFB84D"/>
                </a:solidFill>
              </a:rPr>
              <a:t>03</a:t>
            </a:r>
            <a:endParaRPr lang="en-US" sz="1600" dirty="0"/>
          </a:p>
        </p:txBody>
      </p:sp>
      <p:sp>
        <p:nvSpPr>
          <p:cNvPr id="13" name="Text 11"/>
          <p:cNvSpPr/>
          <p:nvPr/>
        </p:nvSpPr>
        <p:spPr>
          <a:xfrm>
            <a:off x="8869680" y="2039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Website Content &amp; On-Page SEO</a:t>
            </a:r>
            <a:endParaRPr lang="en-US" sz="1450" dirty="0"/>
          </a:p>
        </p:txBody>
      </p:sp>
      <p:sp>
        <p:nvSpPr>
          <p:cNvPr id="14" name="Text 12"/>
          <p:cNvSpPr/>
          <p:nvPr/>
        </p:nvSpPr>
        <p:spPr>
          <a:xfrm>
            <a:off x="685800" y="3154680"/>
            <a:ext cx="502920" cy="320040"/>
          </a:xfrm>
          <a:prstGeom prst="rect">
            <a:avLst/>
          </a:prstGeom>
          <a:noFill/>
          <a:ln/>
        </p:spPr>
        <p:txBody>
          <a:bodyPr wrap="square" lIns="0" tIns="0" rIns="0" bIns="0" rtlCol="0" anchor="ctr"/>
          <a:lstStyle/>
          <a:p>
            <a:pPr marL="0" indent="0">
              <a:buNone/>
            </a:pPr>
            <a:r>
              <a:rPr lang="en-US" sz="1600" b="1" dirty="0">
                <a:solidFill>
                  <a:srgbClr val="1BD8FF"/>
                </a:solidFill>
              </a:rPr>
              <a:t>04</a:t>
            </a:r>
            <a:endParaRPr lang="en-US" sz="1600" dirty="0"/>
          </a:p>
        </p:txBody>
      </p:sp>
      <p:sp>
        <p:nvSpPr>
          <p:cNvPr id="15" name="Text 13"/>
          <p:cNvSpPr/>
          <p:nvPr/>
        </p:nvSpPr>
        <p:spPr>
          <a:xfrm>
            <a:off x="1280160" y="3182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Local SEO &amp; Google Business Profile</a:t>
            </a:r>
            <a:endParaRPr lang="en-US" sz="1450" dirty="0"/>
          </a:p>
        </p:txBody>
      </p:sp>
      <p:sp>
        <p:nvSpPr>
          <p:cNvPr id="16" name="Text 14"/>
          <p:cNvSpPr/>
          <p:nvPr/>
        </p:nvSpPr>
        <p:spPr>
          <a:xfrm>
            <a:off x="4480560" y="3154680"/>
            <a:ext cx="502920" cy="320040"/>
          </a:xfrm>
          <a:prstGeom prst="rect">
            <a:avLst/>
          </a:prstGeom>
          <a:noFill/>
          <a:ln/>
        </p:spPr>
        <p:txBody>
          <a:bodyPr wrap="square" lIns="0" tIns="0" rIns="0" bIns="0" rtlCol="0" anchor="ctr"/>
          <a:lstStyle/>
          <a:p>
            <a:pPr marL="0" indent="0">
              <a:buNone/>
            </a:pPr>
            <a:r>
              <a:rPr lang="en-US" sz="1600" b="1" dirty="0">
                <a:solidFill>
                  <a:srgbClr val="7F6AFF"/>
                </a:solidFill>
              </a:rPr>
              <a:t>05</a:t>
            </a:r>
            <a:endParaRPr lang="en-US" sz="1600" dirty="0"/>
          </a:p>
        </p:txBody>
      </p:sp>
      <p:sp>
        <p:nvSpPr>
          <p:cNvPr id="17" name="Text 15"/>
          <p:cNvSpPr/>
          <p:nvPr/>
        </p:nvSpPr>
        <p:spPr>
          <a:xfrm>
            <a:off x="5074920" y="3182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Technical SEO Made Simpler</a:t>
            </a:r>
            <a:endParaRPr lang="en-US" sz="1450" dirty="0"/>
          </a:p>
        </p:txBody>
      </p:sp>
      <p:sp>
        <p:nvSpPr>
          <p:cNvPr id="18" name="Text 16"/>
          <p:cNvSpPr/>
          <p:nvPr/>
        </p:nvSpPr>
        <p:spPr>
          <a:xfrm>
            <a:off x="8275320" y="3154680"/>
            <a:ext cx="502920" cy="320040"/>
          </a:xfrm>
          <a:prstGeom prst="rect">
            <a:avLst/>
          </a:prstGeom>
          <a:noFill/>
          <a:ln/>
        </p:spPr>
        <p:txBody>
          <a:bodyPr wrap="square" lIns="0" tIns="0" rIns="0" bIns="0" rtlCol="0" anchor="ctr"/>
          <a:lstStyle/>
          <a:p>
            <a:pPr marL="0" indent="0">
              <a:buNone/>
            </a:pPr>
            <a:r>
              <a:rPr lang="en-US" sz="1600" b="1" dirty="0">
                <a:solidFill>
                  <a:srgbClr val="95E06C"/>
                </a:solidFill>
              </a:rPr>
              <a:t>06</a:t>
            </a:r>
            <a:endParaRPr lang="en-US" sz="1600" dirty="0"/>
          </a:p>
        </p:txBody>
      </p:sp>
      <p:sp>
        <p:nvSpPr>
          <p:cNvPr id="19" name="Text 17"/>
          <p:cNvSpPr/>
          <p:nvPr/>
        </p:nvSpPr>
        <p:spPr>
          <a:xfrm>
            <a:off x="8869680" y="3182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Content Strategy &amp; Authority Building</a:t>
            </a:r>
            <a:endParaRPr lang="en-US" sz="1450" dirty="0"/>
          </a:p>
        </p:txBody>
      </p:sp>
      <p:sp>
        <p:nvSpPr>
          <p:cNvPr id="20" name="Text 18"/>
          <p:cNvSpPr/>
          <p:nvPr/>
        </p:nvSpPr>
        <p:spPr>
          <a:xfrm>
            <a:off x="685800" y="4297680"/>
            <a:ext cx="502920" cy="320040"/>
          </a:xfrm>
          <a:prstGeom prst="rect">
            <a:avLst/>
          </a:prstGeom>
          <a:noFill/>
          <a:ln/>
        </p:spPr>
        <p:txBody>
          <a:bodyPr wrap="square" lIns="0" tIns="0" rIns="0" bIns="0" rtlCol="0" anchor="ctr"/>
          <a:lstStyle/>
          <a:p>
            <a:pPr marL="0" indent="0">
              <a:buNone/>
            </a:pPr>
            <a:r>
              <a:rPr lang="en-US" sz="1600" b="1" dirty="0">
                <a:solidFill>
                  <a:srgbClr val="FFB84D"/>
                </a:solidFill>
              </a:rPr>
              <a:t>07</a:t>
            </a:r>
            <a:endParaRPr lang="en-US" sz="1600" dirty="0"/>
          </a:p>
        </p:txBody>
      </p:sp>
      <p:sp>
        <p:nvSpPr>
          <p:cNvPr id="21" name="Text 19"/>
          <p:cNvSpPr/>
          <p:nvPr/>
        </p:nvSpPr>
        <p:spPr>
          <a:xfrm>
            <a:off x="1280160" y="4325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Reporting, Analytics &amp; Business Insight</a:t>
            </a:r>
            <a:endParaRPr lang="en-US" sz="1450" dirty="0"/>
          </a:p>
        </p:txBody>
      </p:sp>
      <p:sp>
        <p:nvSpPr>
          <p:cNvPr id="22" name="Text 20"/>
          <p:cNvSpPr/>
          <p:nvPr/>
        </p:nvSpPr>
        <p:spPr>
          <a:xfrm>
            <a:off x="4480560" y="4297680"/>
            <a:ext cx="502920" cy="320040"/>
          </a:xfrm>
          <a:prstGeom prst="rect">
            <a:avLst/>
          </a:prstGeom>
          <a:noFill/>
          <a:ln/>
        </p:spPr>
        <p:txBody>
          <a:bodyPr wrap="square" lIns="0" tIns="0" rIns="0" bIns="0" rtlCol="0" anchor="ctr"/>
          <a:lstStyle/>
          <a:p>
            <a:pPr marL="0" indent="0">
              <a:buNone/>
            </a:pPr>
            <a:r>
              <a:rPr lang="en-US" sz="1600" b="1" dirty="0">
                <a:solidFill>
                  <a:srgbClr val="1BD8FF"/>
                </a:solidFill>
              </a:rPr>
              <a:t>08</a:t>
            </a:r>
            <a:endParaRPr lang="en-US" sz="1600" dirty="0"/>
          </a:p>
        </p:txBody>
      </p:sp>
      <p:sp>
        <p:nvSpPr>
          <p:cNvPr id="23" name="Text 21"/>
          <p:cNvSpPr/>
          <p:nvPr/>
        </p:nvSpPr>
        <p:spPr>
          <a:xfrm>
            <a:off x="5074920" y="4325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Conversion, Trust &amp; User Experience</a:t>
            </a:r>
            <a:endParaRPr lang="en-US" sz="1450" dirty="0"/>
          </a:p>
        </p:txBody>
      </p:sp>
      <p:sp>
        <p:nvSpPr>
          <p:cNvPr id="24" name="Text 22"/>
          <p:cNvSpPr/>
          <p:nvPr/>
        </p:nvSpPr>
        <p:spPr>
          <a:xfrm>
            <a:off x="8275320" y="4297680"/>
            <a:ext cx="502920" cy="320040"/>
          </a:xfrm>
          <a:prstGeom prst="rect">
            <a:avLst/>
          </a:prstGeom>
          <a:noFill/>
          <a:ln/>
        </p:spPr>
        <p:txBody>
          <a:bodyPr wrap="square" lIns="0" tIns="0" rIns="0" bIns="0" rtlCol="0" anchor="ctr"/>
          <a:lstStyle/>
          <a:p>
            <a:pPr marL="0" indent="0">
              <a:buNone/>
            </a:pPr>
            <a:r>
              <a:rPr lang="en-US" sz="1600" b="1" dirty="0">
                <a:solidFill>
                  <a:srgbClr val="95E06C"/>
                </a:solidFill>
              </a:rPr>
              <a:t>09</a:t>
            </a:r>
            <a:endParaRPr lang="en-US" sz="1600" dirty="0"/>
          </a:p>
        </p:txBody>
      </p:sp>
      <p:sp>
        <p:nvSpPr>
          <p:cNvPr id="25" name="Text 23"/>
          <p:cNvSpPr/>
          <p:nvPr/>
        </p:nvSpPr>
        <p:spPr>
          <a:xfrm>
            <a:off x="8869680" y="4325112"/>
            <a:ext cx="2834640" cy="438912"/>
          </a:xfrm>
          <a:prstGeom prst="rect">
            <a:avLst/>
          </a:prstGeom>
          <a:noFill/>
          <a:ln/>
        </p:spPr>
        <p:txBody>
          <a:bodyPr wrap="square" lIns="0" tIns="0" rIns="0" bIns="0" rtlCol="0" anchor="ctr">
            <a:normAutofit/>
          </a:bodyPr>
          <a:lstStyle/>
          <a:p>
            <a:pPr marL="0" indent="0">
              <a:buNone/>
            </a:pPr>
            <a:r>
              <a:rPr lang="en-US" sz="1450" b="1" dirty="0">
                <a:solidFill>
                  <a:srgbClr val="082032"/>
                </a:solidFill>
              </a:rPr>
              <a:t>AI Search, Brand Visibility &amp; Future-Proofing</a:t>
            </a:r>
            <a:endParaRPr lang="en-US" sz="1450" dirty="0"/>
          </a:p>
        </p:txBody>
      </p:sp>
      <p:sp>
        <p:nvSpPr>
          <p:cNvPr id="26" name="Shape 24"/>
          <p:cNvSpPr/>
          <p:nvPr/>
        </p:nvSpPr>
        <p:spPr>
          <a:xfrm>
            <a:off x="731520" y="5532120"/>
            <a:ext cx="10241280" cy="594360"/>
          </a:xfrm>
          <a:prstGeom prst="roundRect">
            <a:avLst>
              <a:gd name="adj" fmla="val 12308"/>
            </a:avLst>
          </a:prstGeom>
          <a:solidFill>
            <a:srgbClr val="F4FBFF"/>
          </a:solidFill>
          <a:ln w="13970">
            <a:solidFill>
              <a:srgbClr val="0B57D0"/>
            </a:solidFill>
            <a:prstDash val="solid"/>
          </a:ln>
        </p:spPr>
        <p:txBody>
          <a:bodyPr/>
          <a:lstStyle/>
          <a:p>
            <a:endParaRPr lang="en-US"/>
          </a:p>
        </p:txBody>
      </p:sp>
      <p:sp>
        <p:nvSpPr>
          <p:cNvPr id="27" name="Shape 25"/>
          <p:cNvSpPr/>
          <p:nvPr/>
        </p:nvSpPr>
        <p:spPr>
          <a:xfrm>
            <a:off x="731520" y="5577840"/>
            <a:ext cx="64008" cy="502920"/>
          </a:xfrm>
          <a:prstGeom prst="rect">
            <a:avLst/>
          </a:prstGeom>
          <a:solidFill>
            <a:srgbClr val="0B57D0"/>
          </a:solidFill>
          <a:ln w="12700">
            <a:solidFill>
              <a:srgbClr val="0B57D0">
                <a:alpha val="0"/>
              </a:srgbClr>
            </a:solidFill>
            <a:prstDash val="solid"/>
          </a:ln>
        </p:spPr>
        <p:txBody>
          <a:bodyPr/>
          <a:lstStyle/>
          <a:p>
            <a:endParaRPr lang="en-US"/>
          </a:p>
        </p:txBody>
      </p:sp>
      <p:sp>
        <p:nvSpPr>
          <p:cNvPr id="28" name="Text 26"/>
          <p:cNvSpPr/>
          <p:nvPr/>
        </p:nvSpPr>
        <p:spPr>
          <a:xfrm>
            <a:off x="914400" y="5660136"/>
            <a:ext cx="99669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Recommended timing: 45-60 minutes plus Q&amp;A. Use the appendix as a reference checklist or bonus handout.</a:t>
            </a:r>
            <a:endParaRPr lang="en-US" sz="1300" dirty="0"/>
          </a:p>
        </p:txBody>
      </p:sp>
      <p:sp>
        <p:nvSpPr>
          <p:cNvPr id="29" name="Text 27"/>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0" name="Text 28"/>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03</a:t>
            </a:r>
            <a:endParaRPr lang="en-US" sz="72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1BD8FF"/>
                </a:solidFill>
                <a:latin typeface="Aptos Display" pitchFamily="34" charset="0"/>
                <a:ea typeface="Aptos Display" pitchFamily="34" charset="-122"/>
                <a:cs typeface="Aptos Display" pitchFamily="34" charset="-120"/>
              </a:rPr>
              <a:t>08</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Conversion, Trust &amp; User Experience</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Help visitors feel confident enough to contact you.</a:t>
            </a:r>
            <a:endParaRPr lang="en-US" sz="1700" dirty="0"/>
          </a:p>
        </p:txBody>
      </p:sp>
      <p:sp>
        <p:nvSpPr>
          <p:cNvPr id="9" name="Shape 7"/>
          <p:cNvSpPr/>
          <p:nvPr/>
        </p:nvSpPr>
        <p:spPr>
          <a:xfrm>
            <a:off x="621792" y="3703320"/>
            <a:ext cx="274320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8</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Improve the page experience that turns traffic into leads</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081</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Review homepage message</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Make sure visitors quickly understand who you help, what you do, where you serve, and why they should trust you.</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082</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contact pages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Add expectations, better form copy, trust signals, and friction-reducing details.</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083</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forms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Ask only what you need to qualify and respond to the inquiry.</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1BD8FF"/>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1BD8FF"/>
          </a:solidFill>
          <a:ln w="12700">
            <a:solidFill>
              <a:srgbClr val="1BD8FF">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“Review this page as a potential customer. What information is missing that might prevent someone from contacting us?”</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23</a:t>
            </a:r>
            <a:endParaRPr lang="en-US" sz="72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8</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Use AI to reduce hesitation</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822960" y="2322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2402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084 - Create trust-building microcopy</a:t>
            </a:r>
            <a:endParaRPr lang="en-US" sz="1500" dirty="0"/>
          </a:p>
        </p:txBody>
      </p:sp>
      <p:sp>
        <p:nvSpPr>
          <p:cNvPr id="12" name="Shape 10"/>
          <p:cNvSpPr/>
          <p:nvPr/>
        </p:nvSpPr>
        <p:spPr>
          <a:xfrm>
            <a:off x="822960" y="27797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6974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085 - Place testimonials near relevant decision points</a:t>
            </a:r>
            <a:endParaRPr lang="en-US" sz="1500" dirty="0"/>
          </a:p>
        </p:txBody>
      </p:sp>
      <p:sp>
        <p:nvSpPr>
          <p:cNvPr id="14" name="Shape 12"/>
          <p:cNvSpPr/>
          <p:nvPr/>
        </p:nvSpPr>
        <p:spPr>
          <a:xfrm>
            <a:off x="822960" y="32369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31546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086 - Write service-specific CTAs</a:t>
            </a:r>
            <a:endParaRPr lang="en-US" sz="1500" dirty="0"/>
          </a:p>
        </p:txBody>
      </p:sp>
      <p:sp>
        <p:nvSpPr>
          <p:cNvPr id="16" name="Shape 14"/>
          <p:cNvSpPr/>
          <p:nvPr/>
        </p:nvSpPr>
        <p:spPr>
          <a:xfrm>
            <a:off x="822960" y="36941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6118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087 - Identify missing decision information</a:t>
            </a:r>
            <a:endParaRPr lang="en-US" sz="1500" dirty="0"/>
          </a:p>
        </p:txBody>
      </p:sp>
      <p:sp>
        <p:nvSpPr>
          <p:cNvPr id="18" name="Shape 16"/>
          <p:cNvSpPr/>
          <p:nvPr/>
        </p:nvSpPr>
        <p:spPr>
          <a:xfrm>
            <a:off x="822960" y="41513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40690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088 - Improve thank-you pages</a:t>
            </a:r>
            <a:endParaRPr lang="en-US" sz="1500" dirty="0"/>
          </a:p>
        </p:txBody>
      </p:sp>
      <p:sp>
        <p:nvSpPr>
          <p:cNvPr id="20" name="Shape 18"/>
          <p:cNvSpPr/>
          <p:nvPr/>
        </p:nvSpPr>
        <p:spPr>
          <a:xfrm>
            <a:off x="822960" y="46085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5262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089 - Create follow-up email sequences</a:t>
            </a:r>
            <a:endParaRPr lang="en-US" sz="1500" dirty="0"/>
          </a:p>
        </p:txBody>
      </p:sp>
      <p:sp>
        <p:nvSpPr>
          <p:cNvPr id="22" name="Shape 20"/>
          <p:cNvSpPr/>
          <p:nvPr/>
        </p:nvSpPr>
        <p:spPr>
          <a:xfrm>
            <a:off x="822960" y="50657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9834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090 - Turn website copy into sales enablement material</a:t>
            </a:r>
            <a:endParaRPr lang="en-US" sz="1500" dirty="0"/>
          </a:p>
        </p:txBody>
      </p:sp>
      <p:sp>
        <p:nvSpPr>
          <p:cNvPr id="24" name="Shape 22"/>
          <p:cNvSpPr/>
          <p:nvPr/>
        </p:nvSpPr>
        <p:spPr>
          <a:xfrm>
            <a:off x="749808" y="5742432"/>
            <a:ext cx="10698480" cy="457200"/>
          </a:xfrm>
          <a:prstGeom prst="roundRect">
            <a:avLst>
              <a:gd name="adj" fmla="val 16000"/>
            </a:avLst>
          </a:prstGeom>
          <a:solidFill>
            <a:srgbClr val="F4FBFF"/>
          </a:solidFill>
          <a:ln w="13970">
            <a:solidFill>
              <a:srgbClr val="1BD8FF"/>
            </a:solidFill>
            <a:prstDash val="solid"/>
          </a:ln>
        </p:spPr>
        <p:txBody>
          <a:bodyPr/>
          <a:lstStyle/>
          <a:p>
            <a:endParaRPr lang="en-US"/>
          </a:p>
        </p:txBody>
      </p:sp>
      <p:sp>
        <p:nvSpPr>
          <p:cNvPr id="25" name="Shape 23"/>
          <p:cNvSpPr/>
          <p:nvPr/>
        </p:nvSpPr>
        <p:spPr>
          <a:xfrm>
            <a:off x="749808" y="5788152"/>
            <a:ext cx="64008" cy="365760"/>
          </a:xfrm>
          <a:prstGeom prst="rect">
            <a:avLst/>
          </a:prstGeom>
          <a:solidFill>
            <a:srgbClr val="1BD8FF"/>
          </a:solidFill>
          <a:ln w="12700">
            <a:solidFill>
              <a:srgbClr val="1BD8FF">
                <a:alpha val="0"/>
              </a:srgbClr>
            </a:solidFill>
            <a:prstDash val="solid"/>
          </a:ln>
        </p:spPr>
        <p:txBody>
          <a:bodyPr/>
          <a:lstStyle/>
          <a:p>
            <a:endParaRPr lang="en-US"/>
          </a:p>
        </p:txBody>
      </p:sp>
      <p:sp>
        <p:nvSpPr>
          <p:cNvPr id="26" name="Text 24"/>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The website and sales process should tell the same story.</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24</a:t>
            </a:r>
            <a:endParaRPr lang="en-US" sz="72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95E06C"/>
                </a:solidFill>
                <a:latin typeface="Aptos Display" pitchFamily="34" charset="0"/>
                <a:ea typeface="Aptos Display" pitchFamily="34" charset="-122"/>
                <a:cs typeface="Aptos Display" pitchFamily="34" charset="-120"/>
              </a:rPr>
              <a:t>09</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AI Search, Brand Visibility &amp; Future-Proofing</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Prepare your business for search experiences that summarize, compare, and recommend.</a:t>
            </a:r>
            <a:endParaRPr lang="en-US" sz="1700" dirty="0"/>
          </a:p>
        </p:txBody>
      </p:sp>
      <p:sp>
        <p:nvSpPr>
          <p:cNvPr id="9" name="Shape 7"/>
          <p:cNvSpPr/>
          <p:nvPr/>
        </p:nvSpPr>
        <p:spPr>
          <a:xfrm>
            <a:off x="621792" y="3703320"/>
            <a:ext cx="274320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9</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Prepare your brand for AI-assisted search</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091</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Clarify your entity</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Create a consistent description of your business, services, locations, and specialties.</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094</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Build a source of truth</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Document approved services, locations, proof points, bios, offers, and brand voice.</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097</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Prepare pages for AI answers</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Make content structured, factual, direct, and easy to summarize.</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95E06C"/>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95E06C"/>
          </a:solidFill>
          <a:ln w="12700">
            <a:solidFill>
              <a:srgbClr val="95E06C">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“Review this page for AI search readiness: clear answers, structure, factual consistency, and trust signals.”</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25</a:t>
            </a:r>
            <a:endParaRPr lang="en-US" sz="72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9</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Future-proof your content system</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Shape 8"/>
          <p:cNvSpPr/>
          <p:nvPr/>
        </p:nvSpPr>
        <p:spPr>
          <a:xfrm>
            <a:off x="822960" y="218541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10312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092 - Improve About page credibility</a:t>
            </a:r>
            <a:endParaRPr lang="en-US" sz="1500" dirty="0"/>
          </a:p>
        </p:txBody>
      </p:sp>
      <p:sp>
        <p:nvSpPr>
          <p:cNvPr id="12" name="Shape 10"/>
          <p:cNvSpPr/>
          <p:nvPr/>
        </p:nvSpPr>
        <p:spPr>
          <a:xfrm>
            <a:off x="822960" y="2624328"/>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542032"/>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093 - Create author and expert bios</a:t>
            </a:r>
            <a:endParaRPr lang="en-US" sz="1500" dirty="0"/>
          </a:p>
        </p:txBody>
      </p:sp>
      <p:sp>
        <p:nvSpPr>
          <p:cNvPr id="14" name="Shape 12"/>
          <p:cNvSpPr/>
          <p:nvPr/>
        </p:nvSpPr>
        <p:spPr>
          <a:xfrm>
            <a:off x="822960" y="3063240"/>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2980944"/>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095 - Check whether copy sounds generic</a:t>
            </a:r>
            <a:endParaRPr lang="en-US" sz="1500" dirty="0"/>
          </a:p>
        </p:txBody>
      </p:sp>
      <p:sp>
        <p:nvSpPr>
          <p:cNvPr id="16" name="Shape 14"/>
          <p:cNvSpPr/>
          <p:nvPr/>
        </p:nvSpPr>
        <p:spPr>
          <a:xfrm>
            <a:off x="822960" y="3502152"/>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419856"/>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096 - Create original data or insight ideas</a:t>
            </a:r>
            <a:endParaRPr lang="en-US" sz="1500" dirty="0"/>
          </a:p>
        </p:txBody>
      </p:sp>
      <p:sp>
        <p:nvSpPr>
          <p:cNvPr id="18" name="Shape 16"/>
          <p:cNvSpPr/>
          <p:nvPr/>
        </p:nvSpPr>
        <p:spPr>
          <a:xfrm>
            <a:off x="822960" y="394106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3858768"/>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098 - Add concise answer blocks</a:t>
            </a:r>
            <a:endParaRPr lang="en-US" sz="1500" dirty="0"/>
          </a:p>
        </p:txBody>
      </p:sp>
      <p:sp>
        <p:nvSpPr>
          <p:cNvPr id="20" name="Shape 18"/>
          <p:cNvSpPr/>
          <p:nvPr/>
        </p:nvSpPr>
        <p:spPr>
          <a:xfrm>
            <a:off x="822960" y="437997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297680"/>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099 - Audit brand consistency across pages</a:t>
            </a:r>
            <a:endParaRPr lang="en-US" sz="1500" dirty="0"/>
          </a:p>
        </p:txBody>
      </p:sp>
      <p:sp>
        <p:nvSpPr>
          <p:cNvPr id="22" name="Shape 20"/>
          <p:cNvSpPr/>
          <p:nvPr/>
        </p:nvSpPr>
        <p:spPr>
          <a:xfrm>
            <a:off x="822960" y="4818888"/>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4736592"/>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100 - Create a content maintenance plan</a:t>
            </a:r>
            <a:endParaRPr lang="en-US" sz="1500" dirty="0"/>
          </a:p>
        </p:txBody>
      </p:sp>
      <p:sp>
        <p:nvSpPr>
          <p:cNvPr id="24" name="Shape 22"/>
          <p:cNvSpPr/>
          <p:nvPr/>
        </p:nvSpPr>
        <p:spPr>
          <a:xfrm>
            <a:off x="822960" y="5257800"/>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5" name="Text 23"/>
          <p:cNvSpPr/>
          <p:nvPr/>
        </p:nvSpPr>
        <p:spPr>
          <a:xfrm>
            <a:off x="1078992" y="5175504"/>
            <a:ext cx="996696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101 - Build your SEO action scorecard</a:t>
            </a:r>
            <a:endParaRPr lang="en-US" sz="1500" dirty="0"/>
          </a:p>
        </p:txBody>
      </p:sp>
      <p:sp>
        <p:nvSpPr>
          <p:cNvPr id="26" name="Shape 24"/>
          <p:cNvSpPr/>
          <p:nvPr/>
        </p:nvSpPr>
        <p:spPr>
          <a:xfrm>
            <a:off x="749808" y="5742432"/>
            <a:ext cx="10698480" cy="457200"/>
          </a:xfrm>
          <a:prstGeom prst="roundRect">
            <a:avLst>
              <a:gd name="adj" fmla="val 16000"/>
            </a:avLst>
          </a:prstGeom>
          <a:solidFill>
            <a:srgbClr val="F4FBFF"/>
          </a:solidFill>
          <a:ln w="13970">
            <a:solidFill>
              <a:srgbClr val="95E06C"/>
            </a:solidFill>
            <a:prstDash val="solid"/>
          </a:ln>
        </p:spPr>
        <p:txBody>
          <a:bodyPr/>
          <a:lstStyle/>
          <a:p>
            <a:endParaRPr lang="en-US"/>
          </a:p>
        </p:txBody>
      </p:sp>
      <p:sp>
        <p:nvSpPr>
          <p:cNvPr id="27" name="Shape 25"/>
          <p:cNvSpPr/>
          <p:nvPr/>
        </p:nvSpPr>
        <p:spPr>
          <a:xfrm>
            <a:off x="749808" y="5788152"/>
            <a:ext cx="64008" cy="365760"/>
          </a:xfrm>
          <a:prstGeom prst="rect">
            <a:avLst/>
          </a:prstGeom>
          <a:solidFill>
            <a:srgbClr val="95E06C"/>
          </a:solidFill>
          <a:ln w="12700">
            <a:solidFill>
              <a:srgbClr val="95E06C">
                <a:alpha val="0"/>
              </a:srgbClr>
            </a:solidFill>
            <a:prstDash val="solid"/>
          </a:ln>
        </p:spPr>
        <p:txBody>
          <a:bodyPr/>
          <a:lstStyle/>
          <a:p>
            <a:endParaRPr lang="en-US"/>
          </a:p>
        </p:txBody>
      </p:sp>
      <p:sp>
        <p:nvSpPr>
          <p:cNvPr id="28" name="Text 26"/>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Future-proofing is less about chasing every new tool and more about making your business easier to understand and trust.</a:t>
            </a:r>
            <a:endParaRPr lang="en-US" sz="1300" dirty="0"/>
          </a:p>
        </p:txBody>
      </p:sp>
      <p:sp>
        <p:nvSpPr>
          <p:cNvPr id="29" name="Text 27"/>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0" name="Text 28"/>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26</a:t>
            </a:r>
            <a:endParaRPr lang="en-US" sz="72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822960"/>
            <a:ext cx="7772400" cy="59436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The 30-Day AI SEO Action Plan</a:t>
            </a:r>
            <a:endParaRPr lang="en-US" sz="3400" dirty="0"/>
          </a:p>
        </p:txBody>
      </p:sp>
      <p:sp>
        <p:nvSpPr>
          <p:cNvPr id="7" name="Text 5"/>
          <p:cNvSpPr/>
          <p:nvPr/>
        </p:nvSpPr>
        <p:spPr>
          <a:xfrm>
            <a:off x="658368" y="1481328"/>
            <a:ext cx="7132320" cy="365760"/>
          </a:xfrm>
          <a:prstGeom prst="rect">
            <a:avLst/>
          </a:prstGeom>
          <a:noFill/>
          <a:ln/>
        </p:spPr>
        <p:txBody>
          <a:bodyPr wrap="square" lIns="0" tIns="0" rIns="0" bIns="0" rtlCol="0" anchor="ctr">
            <a:normAutofit/>
          </a:bodyPr>
          <a:lstStyle/>
          <a:p>
            <a:pPr marL="0" indent="0">
              <a:buNone/>
            </a:pPr>
            <a:r>
              <a:rPr lang="en-US" sz="1600" dirty="0">
                <a:solidFill>
                  <a:srgbClr val="D7F8FF"/>
                </a:solidFill>
                <a:latin typeface="Aptos" pitchFamily="34" charset="0"/>
                <a:ea typeface="Aptos" pitchFamily="34" charset="-122"/>
                <a:cs typeface="Aptos" pitchFamily="34" charset="-120"/>
              </a:rPr>
              <a:t>A realistic way to turn the 101 ideas into momentum.</a:t>
            </a:r>
            <a:endParaRPr lang="en-US" sz="1600" dirty="0"/>
          </a:p>
        </p:txBody>
      </p:sp>
      <p:sp>
        <p:nvSpPr>
          <p:cNvPr id="8" name="Shape 6"/>
          <p:cNvSpPr/>
          <p:nvPr/>
        </p:nvSpPr>
        <p:spPr>
          <a:xfrm>
            <a:off x="713232" y="2240280"/>
            <a:ext cx="2514600" cy="2377440"/>
          </a:xfrm>
          <a:prstGeom prst="roundRect">
            <a:avLst>
              <a:gd name="adj" fmla="val 3077"/>
            </a:avLst>
          </a:prstGeom>
          <a:solidFill>
            <a:srgbClr val="FFFFFF"/>
          </a:solidFill>
          <a:ln w="7620">
            <a:solidFill>
              <a:srgbClr val="D1EAF8"/>
            </a:solidFill>
            <a:prstDash val="solid"/>
          </a:ln>
        </p:spPr>
        <p:txBody>
          <a:bodyPr/>
          <a:lstStyle/>
          <a:p>
            <a:endParaRPr lang="en-US"/>
          </a:p>
        </p:txBody>
      </p:sp>
      <p:sp>
        <p:nvSpPr>
          <p:cNvPr id="9" name="Text 7"/>
          <p:cNvSpPr/>
          <p:nvPr/>
        </p:nvSpPr>
        <p:spPr>
          <a:xfrm>
            <a:off x="877824" y="240487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Week 1</a:t>
            </a:r>
            <a:endParaRPr lang="en-US" sz="1400" dirty="0"/>
          </a:p>
        </p:txBody>
      </p:sp>
      <p:sp>
        <p:nvSpPr>
          <p:cNvPr id="10" name="Text 8"/>
          <p:cNvSpPr/>
          <p:nvPr/>
        </p:nvSpPr>
        <p:spPr>
          <a:xfrm>
            <a:off x="877824" y="2724912"/>
            <a:ext cx="21854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Clarify the foundation</a:t>
            </a:r>
            <a:endParaRPr lang="en-US" sz="1450" dirty="0"/>
          </a:p>
        </p:txBody>
      </p:sp>
      <p:sp>
        <p:nvSpPr>
          <p:cNvPr id="11" name="Text 9"/>
          <p:cNvSpPr/>
          <p:nvPr/>
        </p:nvSpPr>
        <p:spPr>
          <a:xfrm>
            <a:off x="877824" y="3172968"/>
            <a:ext cx="2185416" cy="1298448"/>
          </a:xfrm>
          <a:prstGeom prst="rect">
            <a:avLst/>
          </a:prstGeom>
          <a:noFill/>
          <a:ln/>
        </p:spPr>
        <p:txBody>
          <a:bodyPr wrap="square" lIns="0" tIns="0" rIns="0" bIns="0" rtlCol="0" anchor="ctr">
            <a:normAutofit/>
          </a:bodyPr>
          <a:lstStyle/>
          <a:p>
            <a:pPr marL="0" indent="0">
              <a:buNone/>
            </a:pPr>
            <a:r>
              <a:rPr lang="en-US" sz="1080" dirty="0">
                <a:solidFill>
                  <a:srgbClr val="25445E"/>
                </a:solidFill>
              </a:rPr>
              <a:t>Goals, customer profile, services, locations, seed keywords, customer questions.</a:t>
            </a:r>
            <a:endParaRPr lang="en-US" sz="1080" dirty="0"/>
          </a:p>
        </p:txBody>
      </p:sp>
      <p:sp>
        <p:nvSpPr>
          <p:cNvPr id="12" name="Shape 10"/>
          <p:cNvSpPr/>
          <p:nvPr/>
        </p:nvSpPr>
        <p:spPr>
          <a:xfrm>
            <a:off x="3566160" y="2240280"/>
            <a:ext cx="2514600" cy="2377440"/>
          </a:xfrm>
          <a:prstGeom prst="roundRect">
            <a:avLst>
              <a:gd name="adj" fmla="val 3077"/>
            </a:avLst>
          </a:prstGeom>
          <a:solidFill>
            <a:srgbClr val="FFFFFF"/>
          </a:solidFill>
          <a:ln w="7620">
            <a:solidFill>
              <a:srgbClr val="D1EAF8"/>
            </a:solidFill>
            <a:prstDash val="solid"/>
          </a:ln>
        </p:spPr>
        <p:txBody>
          <a:bodyPr/>
          <a:lstStyle/>
          <a:p>
            <a:endParaRPr lang="en-US"/>
          </a:p>
        </p:txBody>
      </p:sp>
      <p:sp>
        <p:nvSpPr>
          <p:cNvPr id="13" name="Text 11"/>
          <p:cNvSpPr/>
          <p:nvPr/>
        </p:nvSpPr>
        <p:spPr>
          <a:xfrm>
            <a:off x="3730752" y="240487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Week 2</a:t>
            </a:r>
            <a:endParaRPr lang="en-US" sz="1400" dirty="0"/>
          </a:p>
        </p:txBody>
      </p:sp>
      <p:sp>
        <p:nvSpPr>
          <p:cNvPr id="14" name="Text 12"/>
          <p:cNvSpPr/>
          <p:nvPr/>
        </p:nvSpPr>
        <p:spPr>
          <a:xfrm>
            <a:off x="3730752" y="2724912"/>
            <a:ext cx="21854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Improve key pages</a:t>
            </a:r>
            <a:endParaRPr lang="en-US" sz="1450" dirty="0"/>
          </a:p>
        </p:txBody>
      </p:sp>
      <p:sp>
        <p:nvSpPr>
          <p:cNvPr id="15" name="Text 13"/>
          <p:cNvSpPr/>
          <p:nvPr/>
        </p:nvSpPr>
        <p:spPr>
          <a:xfrm>
            <a:off x="3730752" y="3172968"/>
            <a:ext cx="2185416" cy="1298448"/>
          </a:xfrm>
          <a:prstGeom prst="rect">
            <a:avLst/>
          </a:prstGeom>
          <a:noFill/>
          <a:ln/>
        </p:spPr>
        <p:txBody>
          <a:bodyPr wrap="square" lIns="0" tIns="0" rIns="0" bIns="0" rtlCol="0" anchor="ctr">
            <a:normAutofit/>
          </a:bodyPr>
          <a:lstStyle/>
          <a:p>
            <a:pPr marL="0" indent="0">
              <a:buNone/>
            </a:pPr>
            <a:r>
              <a:rPr lang="en-US" sz="1080" dirty="0">
                <a:solidFill>
                  <a:srgbClr val="25445E"/>
                </a:solidFill>
              </a:rPr>
              <a:t>Top service pages, titles, FAQs, proof points, internal links, CTAs.</a:t>
            </a:r>
            <a:endParaRPr lang="en-US" sz="1080" dirty="0"/>
          </a:p>
        </p:txBody>
      </p:sp>
      <p:sp>
        <p:nvSpPr>
          <p:cNvPr id="16" name="Shape 14"/>
          <p:cNvSpPr/>
          <p:nvPr/>
        </p:nvSpPr>
        <p:spPr>
          <a:xfrm>
            <a:off x="6419088" y="2240280"/>
            <a:ext cx="2514600" cy="2377440"/>
          </a:xfrm>
          <a:prstGeom prst="roundRect">
            <a:avLst>
              <a:gd name="adj" fmla="val 3077"/>
            </a:avLst>
          </a:prstGeom>
          <a:solidFill>
            <a:srgbClr val="FFFFFF"/>
          </a:solidFill>
          <a:ln w="7620">
            <a:solidFill>
              <a:srgbClr val="D1EAF8"/>
            </a:solidFill>
            <a:prstDash val="solid"/>
          </a:ln>
        </p:spPr>
        <p:txBody>
          <a:bodyPr/>
          <a:lstStyle/>
          <a:p>
            <a:endParaRPr lang="en-US"/>
          </a:p>
        </p:txBody>
      </p:sp>
      <p:sp>
        <p:nvSpPr>
          <p:cNvPr id="17" name="Text 15"/>
          <p:cNvSpPr/>
          <p:nvPr/>
        </p:nvSpPr>
        <p:spPr>
          <a:xfrm>
            <a:off x="6583680" y="240487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Week 3</a:t>
            </a:r>
            <a:endParaRPr lang="en-US" sz="1400" dirty="0"/>
          </a:p>
        </p:txBody>
      </p:sp>
      <p:sp>
        <p:nvSpPr>
          <p:cNvPr id="18" name="Text 16"/>
          <p:cNvSpPr/>
          <p:nvPr/>
        </p:nvSpPr>
        <p:spPr>
          <a:xfrm>
            <a:off x="6583680" y="2724912"/>
            <a:ext cx="21854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Strengthen local visibility</a:t>
            </a:r>
            <a:endParaRPr lang="en-US" sz="1450" dirty="0"/>
          </a:p>
        </p:txBody>
      </p:sp>
      <p:sp>
        <p:nvSpPr>
          <p:cNvPr id="19" name="Text 17"/>
          <p:cNvSpPr/>
          <p:nvPr/>
        </p:nvSpPr>
        <p:spPr>
          <a:xfrm>
            <a:off x="6583680" y="3172968"/>
            <a:ext cx="2185416" cy="1298448"/>
          </a:xfrm>
          <a:prstGeom prst="rect">
            <a:avLst/>
          </a:prstGeom>
          <a:noFill/>
          <a:ln/>
        </p:spPr>
        <p:txBody>
          <a:bodyPr wrap="square" lIns="0" tIns="0" rIns="0" bIns="0" rtlCol="0" anchor="ctr">
            <a:normAutofit/>
          </a:bodyPr>
          <a:lstStyle/>
          <a:p>
            <a:pPr marL="0" indent="0">
              <a:buNone/>
            </a:pPr>
            <a:r>
              <a:rPr lang="en-US" sz="1080" dirty="0">
                <a:solidFill>
                  <a:srgbClr val="25445E"/>
                </a:solidFill>
              </a:rPr>
              <a:t>GBP description, review templates, directory copy, local FAQs, location content.</a:t>
            </a:r>
            <a:endParaRPr lang="en-US" sz="1080" dirty="0"/>
          </a:p>
        </p:txBody>
      </p:sp>
      <p:sp>
        <p:nvSpPr>
          <p:cNvPr id="20" name="Shape 18"/>
          <p:cNvSpPr/>
          <p:nvPr/>
        </p:nvSpPr>
        <p:spPr>
          <a:xfrm>
            <a:off x="9272016" y="2240280"/>
            <a:ext cx="2514600" cy="2377440"/>
          </a:xfrm>
          <a:prstGeom prst="roundRect">
            <a:avLst>
              <a:gd name="adj" fmla="val 3077"/>
            </a:avLst>
          </a:prstGeom>
          <a:solidFill>
            <a:srgbClr val="FFFFFF"/>
          </a:solidFill>
          <a:ln w="7620">
            <a:solidFill>
              <a:srgbClr val="D1EAF8"/>
            </a:solidFill>
            <a:prstDash val="solid"/>
          </a:ln>
        </p:spPr>
        <p:txBody>
          <a:bodyPr/>
          <a:lstStyle/>
          <a:p>
            <a:endParaRPr lang="en-US"/>
          </a:p>
        </p:txBody>
      </p:sp>
      <p:sp>
        <p:nvSpPr>
          <p:cNvPr id="21" name="Text 19"/>
          <p:cNvSpPr/>
          <p:nvPr/>
        </p:nvSpPr>
        <p:spPr>
          <a:xfrm>
            <a:off x="9436608" y="240487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Week 4</a:t>
            </a:r>
            <a:endParaRPr lang="en-US" sz="1400" dirty="0"/>
          </a:p>
        </p:txBody>
      </p:sp>
      <p:sp>
        <p:nvSpPr>
          <p:cNvPr id="22" name="Text 20"/>
          <p:cNvSpPr/>
          <p:nvPr/>
        </p:nvSpPr>
        <p:spPr>
          <a:xfrm>
            <a:off x="9436608" y="2724912"/>
            <a:ext cx="21854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Measure and plan next steps</a:t>
            </a:r>
            <a:endParaRPr lang="en-US" sz="1450" dirty="0"/>
          </a:p>
        </p:txBody>
      </p:sp>
      <p:sp>
        <p:nvSpPr>
          <p:cNvPr id="23" name="Text 21"/>
          <p:cNvSpPr/>
          <p:nvPr/>
        </p:nvSpPr>
        <p:spPr>
          <a:xfrm>
            <a:off x="9436608" y="3172968"/>
            <a:ext cx="2185416" cy="1298448"/>
          </a:xfrm>
          <a:prstGeom prst="rect">
            <a:avLst/>
          </a:prstGeom>
          <a:noFill/>
          <a:ln/>
        </p:spPr>
        <p:txBody>
          <a:bodyPr wrap="square" lIns="0" tIns="0" rIns="0" bIns="0" rtlCol="0" anchor="ctr">
            <a:normAutofit/>
          </a:bodyPr>
          <a:lstStyle/>
          <a:p>
            <a:pPr marL="0" indent="0">
              <a:buNone/>
            </a:pPr>
            <a:r>
              <a:rPr lang="en-US" sz="1080" dirty="0">
                <a:solidFill>
                  <a:srgbClr val="25445E"/>
                </a:solidFill>
              </a:rPr>
              <a:t>GSC review, low CTR pages, refresh priorities, technical fixes, 90-day calendar.</a:t>
            </a:r>
            <a:endParaRPr lang="en-US" sz="1080" dirty="0"/>
          </a:p>
        </p:txBody>
      </p:sp>
      <p:sp>
        <p:nvSpPr>
          <p:cNvPr id="24" name="Shape 22"/>
          <p:cNvSpPr/>
          <p:nvPr/>
        </p:nvSpPr>
        <p:spPr>
          <a:xfrm>
            <a:off x="749808" y="5742432"/>
            <a:ext cx="10698480" cy="457200"/>
          </a:xfrm>
          <a:prstGeom prst="roundRect">
            <a:avLst>
              <a:gd name="adj" fmla="val 16000"/>
            </a:avLst>
          </a:prstGeom>
          <a:solidFill>
            <a:srgbClr val="09233A"/>
          </a:solidFill>
          <a:ln w="13970">
            <a:solidFill>
              <a:srgbClr val="1BD8FF"/>
            </a:solidFill>
            <a:prstDash val="solid"/>
          </a:ln>
        </p:spPr>
        <p:txBody>
          <a:bodyPr/>
          <a:lstStyle/>
          <a:p>
            <a:endParaRPr lang="en-US"/>
          </a:p>
        </p:txBody>
      </p:sp>
      <p:sp>
        <p:nvSpPr>
          <p:cNvPr id="25" name="Shape 23"/>
          <p:cNvSpPr/>
          <p:nvPr/>
        </p:nvSpPr>
        <p:spPr>
          <a:xfrm>
            <a:off x="749808" y="5788152"/>
            <a:ext cx="64008" cy="365760"/>
          </a:xfrm>
          <a:prstGeom prst="rect">
            <a:avLst/>
          </a:prstGeom>
          <a:solidFill>
            <a:srgbClr val="1BD8FF"/>
          </a:solidFill>
          <a:ln w="12700">
            <a:solidFill>
              <a:srgbClr val="1BD8FF">
                <a:alpha val="0"/>
              </a:srgbClr>
            </a:solidFill>
            <a:prstDash val="solid"/>
          </a:ln>
        </p:spPr>
        <p:txBody>
          <a:bodyPr/>
          <a:lstStyle/>
          <a:p>
            <a:endParaRPr lang="en-US"/>
          </a:p>
        </p:txBody>
      </p:sp>
      <p:sp>
        <p:nvSpPr>
          <p:cNvPr id="26" name="Text 24"/>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Key takeaway: the best SEO plan is the one you actually implement.</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27</a:t>
            </a:r>
            <a:endParaRPr lang="en-US" sz="72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822960"/>
            <a:ext cx="7863840" cy="548640"/>
          </a:xfrm>
          <a:prstGeom prst="rect">
            <a:avLst/>
          </a:prstGeom>
          <a:noFill/>
          <a:ln/>
        </p:spPr>
        <p:txBody>
          <a:bodyPr wrap="square" lIns="0" tIns="0" rIns="0" bIns="0" rtlCol="0" anchor="ctr">
            <a:normAutofit/>
          </a:bodyPr>
          <a:lstStyle/>
          <a:p>
            <a:pPr marL="0" indent="0">
              <a:buNone/>
            </a:pPr>
            <a:r>
              <a:rPr lang="en-US" sz="3400" b="1" dirty="0">
                <a:solidFill>
                  <a:srgbClr val="082032"/>
                </a:solidFill>
                <a:latin typeface="Aptos Display" pitchFamily="34" charset="0"/>
                <a:ea typeface="Aptos Display" pitchFamily="34" charset="-122"/>
                <a:cs typeface="Aptos Display" pitchFamily="34" charset="-120"/>
              </a:rPr>
              <a:t>Quick SEO scorecard</a:t>
            </a:r>
            <a:endParaRPr lang="en-US" sz="3400" dirty="0"/>
          </a:p>
        </p:txBody>
      </p:sp>
      <p:sp>
        <p:nvSpPr>
          <p:cNvPr id="7" name="Text 5"/>
          <p:cNvSpPr/>
          <p:nvPr/>
        </p:nvSpPr>
        <p:spPr>
          <a:xfrm>
            <a:off x="621792" y="1481328"/>
            <a:ext cx="7772400" cy="365760"/>
          </a:xfrm>
          <a:prstGeom prst="rect">
            <a:avLst/>
          </a:prstGeom>
          <a:noFill/>
          <a:ln/>
        </p:spPr>
        <p:txBody>
          <a:bodyPr wrap="square" lIns="0" tIns="0" rIns="0" bIns="0" rtlCol="0" anchor="ctr">
            <a:normAutofit/>
          </a:bodyPr>
          <a:lstStyle/>
          <a:p>
            <a:pPr marL="0" indent="0">
              <a:buNone/>
            </a:pPr>
            <a:r>
              <a:rPr lang="en-US" sz="1600" dirty="0">
                <a:solidFill>
                  <a:srgbClr val="38546D"/>
                </a:solidFill>
                <a:latin typeface="Aptos" pitchFamily="34" charset="0"/>
                <a:ea typeface="Aptos" pitchFamily="34" charset="-122"/>
                <a:cs typeface="Aptos" pitchFamily="34" charset="-120"/>
              </a:rPr>
              <a:t>Score each area 1-5. The lowest scores become your first priorities.</a:t>
            </a:r>
            <a:endParaRPr lang="en-US" sz="1600" dirty="0"/>
          </a:p>
        </p:txBody>
      </p:sp>
      <p:sp>
        <p:nvSpPr>
          <p:cNvPr id="8" name="Text 6"/>
          <p:cNvSpPr/>
          <p:nvPr/>
        </p:nvSpPr>
        <p:spPr>
          <a:xfrm>
            <a:off x="749808" y="2240280"/>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Goals</a:t>
            </a:r>
            <a:endParaRPr lang="en-US" sz="1200" dirty="0"/>
          </a:p>
        </p:txBody>
      </p:sp>
      <p:sp>
        <p:nvSpPr>
          <p:cNvPr id="9" name="Text 7"/>
          <p:cNvSpPr/>
          <p:nvPr/>
        </p:nvSpPr>
        <p:spPr>
          <a:xfrm>
            <a:off x="749808" y="2898648"/>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Keyword research</a:t>
            </a:r>
            <a:endParaRPr lang="en-US" sz="1200" dirty="0"/>
          </a:p>
        </p:txBody>
      </p:sp>
      <p:sp>
        <p:nvSpPr>
          <p:cNvPr id="10" name="Text 8"/>
          <p:cNvSpPr/>
          <p:nvPr/>
        </p:nvSpPr>
        <p:spPr>
          <a:xfrm>
            <a:off x="749808" y="3557016"/>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Service pages</a:t>
            </a:r>
            <a:endParaRPr lang="en-US" sz="1200" dirty="0"/>
          </a:p>
        </p:txBody>
      </p:sp>
      <p:sp>
        <p:nvSpPr>
          <p:cNvPr id="11" name="Text 9"/>
          <p:cNvSpPr/>
          <p:nvPr/>
        </p:nvSpPr>
        <p:spPr>
          <a:xfrm>
            <a:off x="3035808" y="2240280"/>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Local SEO</a:t>
            </a:r>
            <a:endParaRPr lang="en-US" sz="1200" dirty="0"/>
          </a:p>
        </p:txBody>
      </p:sp>
      <p:sp>
        <p:nvSpPr>
          <p:cNvPr id="12" name="Text 10"/>
          <p:cNvSpPr/>
          <p:nvPr/>
        </p:nvSpPr>
        <p:spPr>
          <a:xfrm>
            <a:off x="3035808" y="2898648"/>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GBP</a:t>
            </a:r>
            <a:endParaRPr lang="en-US" sz="1200" dirty="0"/>
          </a:p>
        </p:txBody>
      </p:sp>
      <p:sp>
        <p:nvSpPr>
          <p:cNvPr id="13" name="Text 11"/>
          <p:cNvSpPr/>
          <p:nvPr/>
        </p:nvSpPr>
        <p:spPr>
          <a:xfrm>
            <a:off x="3035808" y="3557016"/>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Reviews</a:t>
            </a:r>
            <a:endParaRPr lang="en-US" sz="1200" dirty="0"/>
          </a:p>
        </p:txBody>
      </p:sp>
      <p:sp>
        <p:nvSpPr>
          <p:cNvPr id="14" name="Text 12"/>
          <p:cNvSpPr/>
          <p:nvPr/>
        </p:nvSpPr>
        <p:spPr>
          <a:xfrm>
            <a:off x="5321808" y="2240280"/>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Technical health</a:t>
            </a:r>
            <a:endParaRPr lang="en-US" sz="1200" dirty="0"/>
          </a:p>
        </p:txBody>
      </p:sp>
      <p:sp>
        <p:nvSpPr>
          <p:cNvPr id="15" name="Text 13"/>
          <p:cNvSpPr/>
          <p:nvPr/>
        </p:nvSpPr>
        <p:spPr>
          <a:xfrm>
            <a:off x="5321808" y="2898648"/>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Internal links</a:t>
            </a:r>
            <a:endParaRPr lang="en-US" sz="1200" dirty="0"/>
          </a:p>
        </p:txBody>
      </p:sp>
      <p:sp>
        <p:nvSpPr>
          <p:cNvPr id="16" name="Text 14"/>
          <p:cNvSpPr/>
          <p:nvPr/>
        </p:nvSpPr>
        <p:spPr>
          <a:xfrm>
            <a:off x="5321808" y="3557016"/>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Freshness</a:t>
            </a:r>
            <a:endParaRPr lang="en-US" sz="1200" dirty="0"/>
          </a:p>
        </p:txBody>
      </p:sp>
      <p:sp>
        <p:nvSpPr>
          <p:cNvPr id="17" name="Text 15"/>
          <p:cNvSpPr/>
          <p:nvPr/>
        </p:nvSpPr>
        <p:spPr>
          <a:xfrm>
            <a:off x="7607808" y="2240280"/>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Trust signals</a:t>
            </a:r>
            <a:endParaRPr lang="en-US" sz="1200" dirty="0"/>
          </a:p>
        </p:txBody>
      </p:sp>
      <p:sp>
        <p:nvSpPr>
          <p:cNvPr id="18" name="Text 16"/>
          <p:cNvSpPr/>
          <p:nvPr/>
        </p:nvSpPr>
        <p:spPr>
          <a:xfrm>
            <a:off x="7607808" y="2898648"/>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Conversions</a:t>
            </a:r>
            <a:endParaRPr lang="en-US" sz="1200" dirty="0"/>
          </a:p>
        </p:txBody>
      </p:sp>
      <p:sp>
        <p:nvSpPr>
          <p:cNvPr id="19" name="Text 17"/>
          <p:cNvSpPr/>
          <p:nvPr/>
        </p:nvSpPr>
        <p:spPr>
          <a:xfrm>
            <a:off x="7607808" y="3557016"/>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Reporting</a:t>
            </a:r>
            <a:endParaRPr lang="en-US" sz="1200" dirty="0"/>
          </a:p>
        </p:txBody>
      </p:sp>
      <p:sp>
        <p:nvSpPr>
          <p:cNvPr id="20" name="Text 18"/>
          <p:cNvSpPr/>
          <p:nvPr/>
        </p:nvSpPr>
        <p:spPr>
          <a:xfrm>
            <a:off x="9893808" y="2240280"/>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AI workflow</a:t>
            </a:r>
            <a:endParaRPr lang="en-US" sz="1200" dirty="0"/>
          </a:p>
        </p:txBody>
      </p:sp>
      <p:sp>
        <p:nvSpPr>
          <p:cNvPr id="21" name="Text 19"/>
          <p:cNvSpPr/>
          <p:nvPr/>
        </p:nvSpPr>
        <p:spPr>
          <a:xfrm>
            <a:off x="9893808" y="2898648"/>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Brand voice</a:t>
            </a:r>
            <a:endParaRPr lang="en-US" sz="1200" dirty="0"/>
          </a:p>
        </p:txBody>
      </p:sp>
      <p:sp>
        <p:nvSpPr>
          <p:cNvPr id="22" name="Text 20"/>
          <p:cNvSpPr/>
          <p:nvPr/>
        </p:nvSpPr>
        <p:spPr>
          <a:xfrm>
            <a:off x="9893808" y="3557016"/>
            <a:ext cx="1600200" cy="256032"/>
          </a:xfrm>
          <a:prstGeom prst="rect">
            <a:avLst/>
          </a:prstGeom>
          <a:noFill/>
          <a:ln/>
        </p:spPr>
        <p:txBody>
          <a:bodyPr wrap="square" lIns="0" tIns="0" rIns="0" bIns="0" rtlCol="0" anchor="ctr"/>
          <a:lstStyle/>
          <a:p>
            <a:pPr marL="0" indent="0">
              <a:buNone/>
            </a:pPr>
            <a:r>
              <a:rPr lang="en-US" sz="1200" b="1" dirty="0">
                <a:solidFill>
                  <a:srgbClr val="082032"/>
                </a:solidFill>
              </a:rPr>
              <a:t>Consistency</a:t>
            </a:r>
            <a:endParaRPr lang="en-US" sz="1200" dirty="0"/>
          </a:p>
        </p:txBody>
      </p:sp>
      <p:sp>
        <p:nvSpPr>
          <p:cNvPr id="23" name="Shape 21"/>
          <p:cNvSpPr/>
          <p:nvPr/>
        </p:nvSpPr>
        <p:spPr>
          <a:xfrm>
            <a:off x="749808" y="5257800"/>
            <a:ext cx="10698480" cy="594360"/>
          </a:xfrm>
          <a:prstGeom prst="roundRect">
            <a:avLst>
              <a:gd name="adj" fmla="val 12308"/>
            </a:avLst>
          </a:prstGeom>
          <a:solidFill>
            <a:srgbClr val="F4FBFF"/>
          </a:solidFill>
          <a:ln w="13970">
            <a:solidFill>
              <a:srgbClr val="0B57D0"/>
            </a:solidFill>
            <a:prstDash val="solid"/>
          </a:ln>
        </p:spPr>
        <p:txBody>
          <a:bodyPr/>
          <a:lstStyle/>
          <a:p>
            <a:endParaRPr lang="en-US"/>
          </a:p>
        </p:txBody>
      </p:sp>
      <p:sp>
        <p:nvSpPr>
          <p:cNvPr id="24" name="Shape 22"/>
          <p:cNvSpPr/>
          <p:nvPr/>
        </p:nvSpPr>
        <p:spPr>
          <a:xfrm>
            <a:off x="749808" y="5303520"/>
            <a:ext cx="64008" cy="502920"/>
          </a:xfrm>
          <a:prstGeom prst="rect">
            <a:avLst/>
          </a:prstGeom>
          <a:solidFill>
            <a:srgbClr val="0B57D0"/>
          </a:solidFill>
          <a:ln w="12700">
            <a:solidFill>
              <a:srgbClr val="0B57D0">
                <a:alpha val="0"/>
              </a:srgbClr>
            </a:solidFill>
            <a:prstDash val="solid"/>
          </a:ln>
        </p:spPr>
        <p:txBody>
          <a:bodyPr/>
          <a:lstStyle/>
          <a:p>
            <a:endParaRPr lang="en-US"/>
          </a:p>
        </p:txBody>
      </p:sp>
      <p:sp>
        <p:nvSpPr>
          <p:cNvPr id="25" name="Text 23"/>
          <p:cNvSpPr/>
          <p:nvPr/>
        </p:nvSpPr>
        <p:spPr>
          <a:xfrm>
            <a:off x="932688" y="5385816"/>
            <a:ext cx="1042416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Ask attendees: Which area would create the biggest business impact if you improved it this month?</a:t>
            </a:r>
            <a:endParaRPr lang="en-US" sz="1300" dirty="0"/>
          </a:p>
        </p:txBody>
      </p:sp>
      <p:sp>
        <p:nvSpPr>
          <p:cNvPr id="26" name="Text 24"/>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7" name="Text 25"/>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28</a:t>
            </a:r>
            <a:endParaRPr lang="en-US" sz="72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868680"/>
            <a:ext cx="7863840" cy="54864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Recommended webinar offer</a:t>
            </a:r>
            <a:endParaRPr lang="en-US" sz="3400" dirty="0"/>
          </a:p>
        </p:txBody>
      </p:sp>
      <p:sp>
        <p:nvSpPr>
          <p:cNvPr id="7" name="Text 5"/>
          <p:cNvSpPr/>
          <p:nvPr/>
        </p:nvSpPr>
        <p:spPr>
          <a:xfrm>
            <a:off x="658368" y="1481328"/>
            <a:ext cx="7315200" cy="365760"/>
          </a:xfrm>
          <a:prstGeom prst="rect">
            <a:avLst/>
          </a:prstGeom>
          <a:noFill/>
          <a:ln/>
        </p:spPr>
        <p:txBody>
          <a:bodyPr wrap="square" lIns="0" tIns="0" rIns="0" bIns="0" rtlCol="0" anchor="ctr">
            <a:normAutofit/>
          </a:bodyPr>
          <a:lstStyle/>
          <a:p>
            <a:pPr marL="0" indent="0">
              <a:buNone/>
            </a:pPr>
            <a:r>
              <a:rPr lang="en-US" sz="1600" dirty="0">
                <a:solidFill>
                  <a:srgbClr val="D7F8FF"/>
                </a:solidFill>
                <a:latin typeface="Aptos" pitchFamily="34" charset="0"/>
                <a:ea typeface="Aptos" pitchFamily="34" charset="-122"/>
                <a:cs typeface="Aptos" pitchFamily="34" charset="-120"/>
              </a:rPr>
              <a:t>Turn the educational webinar into a practical next step.</a:t>
            </a:r>
            <a:endParaRPr lang="en-US" sz="1600" dirty="0"/>
          </a:p>
        </p:txBody>
      </p:sp>
      <p:sp>
        <p:nvSpPr>
          <p:cNvPr id="8" name="Shape 6"/>
          <p:cNvSpPr/>
          <p:nvPr/>
        </p:nvSpPr>
        <p:spPr>
          <a:xfrm>
            <a:off x="749808" y="2148840"/>
            <a:ext cx="4297680" cy="685800"/>
          </a:xfrm>
          <a:prstGeom prst="roundRect">
            <a:avLst>
              <a:gd name="adj" fmla="val 10667"/>
            </a:avLst>
          </a:prstGeom>
          <a:solidFill>
            <a:srgbClr val="09233A"/>
          </a:solidFill>
          <a:ln w="13970">
            <a:solidFill>
              <a:srgbClr val="1BD8FF"/>
            </a:solidFill>
            <a:prstDash val="solid"/>
          </a:ln>
        </p:spPr>
        <p:txBody>
          <a:bodyPr/>
          <a:lstStyle/>
          <a:p>
            <a:endParaRPr lang="en-US"/>
          </a:p>
        </p:txBody>
      </p:sp>
      <p:sp>
        <p:nvSpPr>
          <p:cNvPr id="9" name="Shape 7"/>
          <p:cNvSpPr/>
          <p:nvPr/>
        </p:nvSpPr>
        <p:spPr>
          <a:xfrm>
            <a:off x="749808" y="2194560"/>
            <a:ext cx="64008" cy="594360"/>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932688" y="2276856"/>
            <a:ext cx="4023360" cy="45720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AI SEO Visibility Review</a:t>
            </a:r>
            <a:endParaRPr lang="en-US" sz="1300" dirty="0"/>
          </a:p>
        </p:txBody>
      </p:sp>
      <p:sp>
        <p:nvSpPr>
          <p:cNvPr id="11" name="Shape 9"/>
          <p:cNvSpPr/>
          <p:nvPr/>
        </p:nvSpPr>
        <p:spPr>
          <a:xfrm>
            <a:off x="868680" y="314553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2" name="Text 10"/>
          <p:cNvSpPr/>
          <p:nvPr/>
        </p:nvSpPr>
        <p:spPr>
          <a:xfrm>
            <a:off x="1124712" y="3063240"/>
            <a:ext cx="7406640" cy="292608"/>
          </a:xfrm>
          <a:prstGeom prst="rect">
            <a:avLst/>
          </a:prstGeom>
          <a:noFill/>
          <a:ln/>
        </p:spPr>
        <p:txBody>
          <a:bodyPr wrap="square" lIns="0" tIns="0" rIns="0" bIns="0" rtlCol="0" anchor="ctr">
            <a:normAutofit/>
          </a:bodyPr>
          <a:lstStyle/>
          <a:p>
            <a:pPr marL="0" indent="0">
              <a:buNone/>
            </a:pPr>
            <a:r>
              <a:rPr lang="en-US" sz="1500" dirty="0">
                <a:solidFill>
                  <a:srgbClr val="FFFFFF"/>
                </a:solidFill>
              </a:rPr>
              <a:t>Where your website is missing search opportunities</a:t>
            </a:r>
            <a:endParaRPr lang="en-US" sz="1500" dirty="0"/>
          </a:p>
        </p:txBody>
      </p:sp>
      <p:sp>
        <p:nvSpPr>
          <p:cNvPr id="13" name="Shape 11"/>
          <p:cNvSpPr/>
          <p:nvPr/>
        </p:nvSpPr>
        <p:spPr>
          <a:xfrm>
            <a:off x="868680" y="3584448"/>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4" name="Text 12"/>
          <p:cNvSpPr/>
          <p:nvPr/>
        </p:nvSpPr>
        <p:spPr>
          <a:xfrm>
            <a:off x="1124712" y="3502152"/>
            <a:ext cx="7406640" cy="292608"/>
          </a:xfrm>
          <a:prstGeom prst="rect">
            <a:avLst/>
          </a:prstGeom>
          <a:noFill/>
          <a:ln/>
        </p:spPr>
        <p:txBody>
          <a:bodyPr wrap="square" lIns="0" tIns="0" rIns="0" bIns="0" rtlCol="0" anchor="ctr">
            <a:normAutofit/>
          </a:bodyPr>
          <a:lstStyle/>
          <a:p>
            <a:pPr marL="0" indent="0">
              <a:buNone/>
            </a:pPr>
            <a:r>
              <a:rPr lang="en-US" sz="1500" dirty="0">
                <a:solidFill>
                  <a:srgbClr val="FFFFFF"/>
                </a:solidFill>
              </a:rPr>
              <a:t>Which pages should be improved first</a:t>
            </a:r>
            <a:endParaRPr lang="en-US" sz="1500" dirty="0"/>
          </a:p>
        </p:txBody>
      </p:sp>
      <p:sp>
        <p:nvSpPr>
          <p:cNvPr id="15" name="Shape 13"/>
          <p:cNvSpPr/>
          <p:nvPr/>
        </p:nvSpPr>
        <p:spPr>
          <a:xfrm>
            <a:off x="868680" y="4023360"/>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6" name="Text 14"/>
          <p:cNvSpPr/>
          <p:nvPr/>
        </p:nvSpPr>
        <p:spPr>
          <a:xfrm>
            <a:off x="1124712" y="3941064"/>
            <a:ext cx="7406640" cy="292608"/>
          </a:xfrm>
          <a:prstGeom prst="rect">
            <a:avLst/>
          </a:prstGeom>
          <a:noFill/>
          <a:ln/>
        </p:spPr>
        <p:txBody>
          <a:bodyPr wrap="square" lIns="0" tIns="0" rIns="0" bIns="0" rtlCol="0" anchor="ctr">
            <a:normAutofit/>
          </a:bodyPr>
          <a:lstStyle/>
          <a:p>
            <a:pPr marL="0" indent="0">
              <a:buNone/>
            </a:pPr>
            <a:r>
              <a:rPr lang="en-US" sz="1500" dirty="0">
                <a:solidFill>
                  <a:srgbClr val="FFFFFF"/>
                </a:solidFill>
              </a:rPr>
              <a:t>How your business appears in local and AI-assisted search</a:t>
            </a:r>
            <a:endParaRPr lang="en-US" sz="1500" dirty="0"/>
          </a:p>
        </p:txBody>
      </p:sp>
      <p:sp>
        <p:nvSpPr>
          <p:cNvPr id="17" name="Shape 15"/>
          <p:cNvSpPr/>
          <p:nvPr/>
        </p:nvSpPr>
        <p:spPr>
          <a:xfrm>
            <a:off x="868680" y="4462272"/>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8" name="Text 16"/>
          <p:cNvSpPr/>
          <p:nvPr/>
        </p:nvSpPr>
        <p:spPr>
          <a:xfrm>
            <a:off x="1124712" y="4379976"/>
            <a:ext cx="7406640" cy="292608"/>
          </a:xfrm>
          <a:prstGeom prst="rect">
            <a:avLst/>
          </a:prstGeom>
          <a:noFill/>
          <a:ln/>
        </p:spPr>
        <p:txBody>
          <a:bodyPr wrap="square" lIns="0" tIns="0" rIns="0" bIns="0" rtlCol="0" anchor="ctr">
            <a:normAutofit/>
          </a:bodyPr>
          <a:lstStyle/>
          <a:p>
            <a:pPr marL="0" indent="0">
              <a:buNone/>
            </a:pPr>
            <a:r>
              <a:rPr lang="en-US" sz="1500" dirty="0">
                <a:solidFill>
                  <a:srgbClr val="FFFFFF"/>
                </a:solidFill>
              </a:rPr>
              <a:t>What content could attract better-fit customers</a:t>
            </a:r>
            <a:endParaRPr lang="en-US" sz="1500" dirty="0"/>
          </a:p>
        </p:txBody>
      </p:sp>
      <p:sp>
        <p:nvSpPr>
          <p:cNvPr id="19" name="Shape 17"/>
          <p:cNvSpPr/>
          <p:nvPr/>
        </p:nvSpPr>
        <p:spPr>
          <a:xfrm>
            <a:off x="868680" y="490118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0" name="Text 18"/>
          <p:cNvSpPr/>
          <p:nvPr/>
        </p:nvSpPr>
        <p:spPr>
          <a:xfrm>
            <a:off x="1124712" y="4818888"/>
            <a:ext cx="7406640" cy="292608"/>
          </a:xfrm>
          <a:prstGeom prst="rect">
            <a:avLst/>
          </a:prstGeom>
          <a:noFill/>
          <a:ln/>
        </p:spPr>
        <p:txBody>
          <a:bodyPr wrap="square" lIns="0" tIns="0" rIns="0" bIns="0" rtlCol="0" anchor="ctr">
            <a:normAutofit/>
          </a:bodyPr>
          <a:lstStyle/>
          <a:p>
            <a:pPr marL="0" indent="0">
              <a:buNone/>
            </a:pPr>
            <a:r>
              <a:rPr lang="en-US" sz="1500" dirty="0">
                <a:solidFill>
                  <a:srgbClr val="FFFFFF"/>
                </a:solidFill>
              </a:rPr>
              <a:t>Which SEO actions are most likely to move the needle</a:t>
            </a:r>
            <a:endParaRPr lang="en-US" sz="1500" dirty="0"/>
          </a:p>
        </p:txBody>
      </p:sp>
      <p:pic>
        <p:nvPicPr>
          <p:cNvPr id="21" name="Image 0" descr="/mnt/data/wsp_ppt_assets/pdf_page_55.png"/>
          <p:cNvPicPr>
            <a:picLocks noChangeAspect="1"/>
          </p:cNvPicPr>
          <p:nvPr/>
        </p:nvPicPr>
        <p:blipFill>
          <a:blip r:embed="rId3"/>
          <a:stretch>
            <a:fillRect/>
          </a:stretch>
        </p:blipFill>
        <p:spPr>
          <a:xfrm>
            <a:off x="9646920" y="1152413"/>
            <a:ext cx="1645920" cy="2130014"/>
          </a:xfrm>
          <a:prstGeom prst="rect">
            <a:avLst/>
          </a:prstGeom>
        </p:spPr>
      </p:pic>
      <p:sp>
        <p:nvSpPr>
          <p:cNvPr id="22" name="Shape 19"/>
          <p:cNvSpPr/>
          <p:nvPr/>
        </p:nvSpPr>
        <p:spPr>
          <a:xfrm>
            <a:off x="749808" y="5760720"/>
            <a:ext cx="10698480" cy="502920"/>
          </a:xfrm>
          <a:prstGeom prst="roundRect">
            <a:avLst>
              <a:gd name="adj" fmla="val 14545"/>
            </a:avLst>
          </a:prstGeom>
          <a:solidFill>
            <a:srgbClr val="09233A"/>
          </a:solidFill>
          <a:ln w="13970">
            <a:solidFill>
              <a:srgbClr val="95E06C"/>
            </a:solidFill>
            <a:prstDash val="solid"/>
          </a:ln>
        </p:spPr>
        <p:txBody>
          <a:bodyPr/>
          <a:lstStyle/>
          <a:p>
            <a:endParaRPr lang="en-US"/>
          </a:p>
        </p:txBody>
      </p:sp>
      <p:sp>
        <p:nvSpPr>
          <p:cNvPr id="23" name="Shape 20"/>
          <p:cNvSpPr/>
          <p:nvPr/>
        </p:nvSpPr>
        <p:spPr>
          <a:xfrm>
            <a:off x="749808" y="5806440"/>
            <a:ext cx="64008" cy="411480"/>
          </a:xfrm>
          <a:prstGeom prst="rect">
            <a:avLst/>
          </a:prstGeom>
          <a:solidFill>
            <a:srgbClr val="95E06C"/>
          </a:solidFill>
          <a:ln w="12700">
            <a:solidFill>
              <a:srgbClr val="95E06C">
                <a:alpha val="0"/>
              </a:srgbClr>
            </a:solidFill>
            <a:prstDash val="solid"/>
          </a:ln>
        </p:spPr>
        <p:txBody>
          <a:bodyPr/>
          <a:lstStyle/>
          <a:p>
            <a:endParaRPr lang="en-US"/>
          </a:p>
        </p:txBody>
      </p:sp>
      <p:sp>
        <p:nvSpPr>
          <p:cNvPr id="24" name="Text 21"/>
          <p:cNvSpPr/>
          <p:nvPr/>
        </p:nvSpPr>
        <p:spPr>
          <a:xfrm>
            <a:off x="932688" y="5888736"/>
            <a:ext cx="10424160" cy="27432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CTA language: “Want to know which of these 101 improvements would help your business fastest?”</a:t>
            </a:r>
            <a:endParaRPr lang="en-US" sz="1300" dirty="0"/>
          </a:p>
        </p:txBody>
      </p:sp>
      <p:sp>
        <p:nvSpPr>
          <p:cNvPr id="25" name="Text 22"/>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26" name="Text 23"/>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29</a:t>
            </a:r>
            <a:endParaRPr lang="en-US" sz="72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1097280"/>
            <a:ext cx="5029200" cy="822960"/>
          </a:xfrm>
          <a:prstGeom prst="rect">
            <a:avLst/>
          </a:prstGeom>
          <a:noFill/>
          <a:ln/>
        </p:spPr>
        <p:txBody>
          <a:bodyPr wrap="square" lIns="0" tIns="0" rIns="0" bIns="0" rtlCol="0" anchor="ctr">
            <a:normAutofit/>
          </a:bodyPr>
          <a:lstStyle/>
          <a:p>
            <a:pPr marL="0" indent="0">
              <a:buNone/>
            </a:pPr>
            <a:r>
              <a:rPr lang="en-US" sz="5400" b="1" dirty="0">
                <a:solidFill>
                  <a:srgbClr val="FFFFFF"/>
                </a:solidFill>
                <a:latin typeface="Aptos Display" pitchFamily="34" charset="0"/>
                <a:ea typeface="Aptos Display" pitchFamily="34" charset="-122"/>
                <a:cs typeface="Aptos Display" pitchFamily="34" charset="-120"/>
              </a:rPr>
              <a:t>Q&amp;A</a:t>
            </a:r>
            <a:endParaRPr lang="en-US" sz="5400" dirty="0"/>
          </a:p>
        </p:txBody>
      </p:sp>
      <p:sp>
        <p:nvSpPr>
          <p:cNvPr id="7" name="Text 5"/>
          <p:cNvSpPr/>
          <p:nvPr/>
        </p:nvSpPr>
        <p:spPr>
          <a:xfrm>
            <a:off x="658368" y="2057400"/>
            <a:ext cx="8229600" cy="548640"/>
          </a:xfrm>
          <a:prstGeom prst="rect">
            <a:avLst/>
          </a:prstGeom>
          <a:noFill/>
          <a:ln/>
        </p:spPr>
        <p:txBody>
          <a:bodyPr wrap="square" lIns="0" tIns="0" rIns="0" bIns="0" rtlCol="0" anchor="ctr">
            <a:normAutofit/>
          </a:bodyPr>
          <a:lstStyle/>
          <a:p>
            <a:pPr marL="0" indent="0">
              <a:buNone/>
            </a:pPr>
            <a:r>
              <a:rPr lang="en-US" sz="1900" dirty="0">
                <a:solidFill>
                  <a:srgbClr val="D7F8FF"/>
                </a:solidFill>
                <a:latin typeface="Aptos" pitchFamily="34" charset="0"/>
                <a:ea typeface="Aptos" pitchFamily="34" charset="-122"/>
                <a:cs typeface="Aptos" pitchFamily="34" charset="-120"/>
              </a:rPr>
              <a:t>What would you like to improve first: visibility, content, local SEO, technical health, reporting, or conversions?</a:t>
            </a:r>
            <a:endParaRPr lang="en-US" sz="1900" dirty="0"/>
          </a:p>
        </p:txBody>
      </p:sp>
      <p:sp>
        <p:nvSpPr>
          <p:cNvPr id="8" name="Shape 6"/>
          <p:cNvSpPr/>
          <p:nvPr/>
        </p:nvSpPr>
        <p:spPr>
          <a:xfrm>
            <a:off x="658368" y="4434840"/>
            <a:ext cx="6217920" cy="685800"/>
          </a:xfrm>
          <a:prstGeom prst="roundRect">
            <a:avLst>
              <a:gd name="adj" fmla="val 10667"/>
            </a:avLst>
          </a:prstGeom>
          <a:solidFill>
            <a:srgbClr val="09233A"/>
          </a:solidFill>
          <a:ln w="13970">
            <a:solidFill>
              <a:srgbClr val="1BD8FF"/>
            </a:solidFill>
            <a:prstDash val="solid"/>
          </a:ln>
        </p:spPr>
        <p:txBody>
          <a:bodyPr/>
          <a:lstStyle/>
          <a:p>
            <a:endParaRPr lang="en-US"/>
          </a:p>
        </p:txBody>
      </p:sp>
      <p:sp>
        <p:nvSpPr>
          <p:cNvPr id="9" name="Shape 7"/>
          <p:cNvSpPr/>
          <p:nvPr/>
        </p:nvSpPr>
        <p:spPr>
          <a:xfrm>
            <a:off x="658368" y="4480560"/>
            <a:ext cx="64008" cy="594360"/>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841248" y="4562856"/>
            <a:ext cx="5943600" cy="45720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Web Search Professionals  |  web-search-pros.com</a:t>
            </a:r>
            <a:endParaRPr lang="en-US" sz="1300" dirty="0"/>
          </a:p>
        </p:txBody>
      </p:sp>
      <p:sp>
        <p:nvSpPr>
          <p:cNvPr id="11" name="Text 9"/>
          <p:cNvSpPr/>
          <p:nvPr/>
        </p:nvSpPr>
        <p:spPr>
          <a:xfrm>
            <a:off x="685800" y="5376672"/>
            <a:ext cx="5669280" cy="274320"/>
          </a:xfrm>
          <a:prstGeom prst="rect">
            <a:avLst/>
          </a:prstGeom>
          <a:noFill/>
          <a:ln/>
        </p:spPr>
        <p:txBody>
          <a:bodyPr wrap="square" lIns="0" tIns="0" rIns="0" bIns="0" rtlCol="0" anchor="ctr"/>
          <a:lstStyle/>
          <a:p>
            <a:pPr marL="0" indent="0">
              <a:buNone/>
            </a:pPr>
            <a:r>
              <a:rPr lang="en-US" sz="1600" dirty="0">
                <a:solidFill>
                  <a:srgbClr val="1BD8FF"/>
                </a:solidFill>
              </a:rPr>
              <a:t>Use AI smarter. Rank with more purpose.</a:t>
            </a:r>
            <a:endParaRPr lang="en-US" sz="1600" dirty="0"/>
          </a:p>
        </p:txBody>
      </p:sp>
      <p:sp>
        <p:nvSpPr>
          <p:cNvPr id="12" name="Text 10"/>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13" name="Text 11"/>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30</a:t>
            </a:r>
            <a:endParaRPr lang="en-US" sz="72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914400"/>
            <a:ext cx="9601200" cy="73152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The Web Search Professionals AI SEO Rule</a:t>
            </a:r>
            <a:endParaRPr lang="en-US" sz="3400" dirty="0"/>
          </a:p>
        </p:txBody>
      </p:sp>
      <p:sp>
        <p:nvSpPr>
          <p:cNvPr id="7" name="Text 5"/>
          <p:cNvSpPr/>
          <p:nvPr/>
        </p:nvSpPr>
        <p:spPr>
          <a:xfrm>
            <a:off x="658368" y="1691640"/>
            <a:ext cx="7772400" cy="411480"/>
          </a:xfrm>
          <a:prstGeom prst="rect">
            <a:avLst/>
          </a:prstGeom>
          <a:noFill/>
          <a:ln/>
        </p:spPr>
        <p:txBody>
          <a:bodyPr wrap="square" lIns="0" tIns="0" rIns="0" bIns="0" rtlCol="0" anchor="ctr">
            <a:normAutofit/>
          </a:bodyPr>
          <a:lstStyle/>
          <a:p>
            <a:pPr marL="0" indent="0">
              <a:buNone/>
            </a:pPr>
            <a:r>
              <a:rPr lang="en-US" sz="1800" dirty="0">
                <a:solidFill>
                  <a:srgbClr val="1BD8FF"/>
                </a:solidFill>
                <a:latin typeface="Aptos" pitchFamily="34" charset="0"/>
                <a:ea typeface="Aptos" pitchFamily="34" charset="-122"/>
                <a:cs typeface="Aptos" pitchFamily="34" charset="-120"/>
              </a:rPr>
              <a:t>AI should support your business judgment, not replace it.</a:t>
            </a:r>
            <a:endParaRPr lang="en-US" sz="1800" dirty="0"/>
          </a:p>
        </p:txBody>
      </p:sp>
      <p:sp>
        <p:nvSpPr>
          <p:cNvPr id="8" name="Shape 6"/>
          <p:cNvSpPr/>
          <p:nvPr/>
        </p:nvSpPr>
        <p:spPr>
          <a:xfrm>
            <a:off x="777240" y="2788920"/>
            <a:ext cx="548640" cy="548640"/>
          </a:xfrm>
          <a:prstGeom prst="ellipse">
            <a:avLst/>
          </a:prstGeom>
          <a:solidFill>
            <a:srgbClr val="09233A"/>
          </a:solidFill>
          <a:ln w="12700">
            <a:solidFill>
              <a:srgbClr val="1BD8FF"/>
            </a:solidFill>
            <a:prstDash val="solid"/>
          </a:ln>
        </p:spPr>
        <p:txBody>
          <a:bodyPr/>
          <a:lstStyle/>
          <a:p>
            <a:endParaRPr lang="en-US"/>
          </a:p>
        </p:txBody>
      </p:sp>
      <p:sp>
        <p:nvSpPr>
          <p:cNvPr id="9" name="Text 7"/>
          <p:cNvSpPr/>
          <p:nvPr/>
        </p:nvSpPr>
        <p:spPr>
          <a:xfrm>
            <a:off x="777240" y="2926080"/>
            <a:ext cx="548640" cy="137160"/>
          </a:xfrm>
          <a:prstGeom prst="rect">
            <a:avLst/>
          </a:prstGeom>
          <a:noFill/>
          <a:ln/>
        </p:spPr>
        <p:txBody>
          <a:bodyPr wrap="square" lIns="0" tIns="0" rIns="0" bIns="0" rtlCol="0" anchor="ctr"/>
          <a:lstStyle/>
          <a:p>
            <a:pPr marL="0" indent="0" algn="ctr">
              <a:buNone/>
            </a:pPr>
            <a:r>
              <a:rPr lang="en-US" sz="1200" b="1" dirty="0">
                <a:solidFill>
                  <a:srgbClr val="FFFFFF"/>
                </a:solidFill>
              </a:rPr>
              <a:t>1</a:t>
            </a:r>
            <a:endParaRPr lang="en-US" sz="1200" dirty="0"/>
          </a:p>
        </p:txBody>
      </p:sp>
      <p:sp>
        <p:nvSpPr>
          <p:cNvPr id="10" name="Shape 8"/>
          <p:cNvSpPr/>
          <p:nvPr/>
        </p:nvSpPr>
        <p:spPr>
          <a:xfrm>
            <a:off x="1463040" y="2907792"/>
            <a:ext cx="1143000" cy="320040"/>
          </a:xfrm>
          <a:prstGeom prst="chevron">
            <a:avLst/>
          </a:prstGeom>
          <a:solidFill>
            <a:srgbClr val="18405E"/>
          </a:solidFill>
          <a:ln w="12700">
            <a:solidFill>
              <a:srgbClr val="18405E">
                <a:alpha val="0"/>
              </a:srgbClr>
            </a:solidFill>
            <a:prstDash val="solid"/>
          </a:ln>
        </p:spPr>
        <p:txBody>
          <a:bodyPr/>
          <a:lstStyle/>
          <a:p>
            <a:endParaRPr lang="en-US"/>
          </a:p>
        </p:txBody>
      </p:sp>
      <p:sp>
        <p:nvSpPr>
          <p:cNvPr id="11" name="Text 9"/>
          <p:cNvSpPr/>
          <p:nvPr/>
        </p:nvSpPr>
        <p:spPr>
          <a:xfrm>
            <a:off x="612648" y="3584448"/>
            <a:ext cx="960120" cy="822960"/>
          </a:xfrm>
          <a:prstGeom prst="rect">
            <a:avLst/>
          </a:prstGeom>
          <a:noFill/>
          <a:ln/>
        </p:spPr>
        <p:txBody>
          <a:bodyPr wrap="square" lIns="0" tIns="0" rIns="0" bIns="0" rtlCol="0" anchor="ctr">
            <a:normAutofit/>
          </a:bodyPr>
          <a:lstStyle/>
          <a:p>
            <a:pPr marL="0" indent="0" algn="ctr">
              <a:buNone/>
            </a:pPr>
            <a:r>
              <a:rPr lang="en-US" sz="1140" dirty="0">
                <a:solidFill>
                  <a:srgbClr val="D7F8FF"/>
                </a:solidFill>
              </a:rPr>
              <a:t>Define the business goal</a:t>
            </a:r>
            <a:endParaRPr lang="en-US" sz="1140" dirty="0"/>
          </a:p>
        </p:txBody>
      </p:sp>
      <p:sp>
        <p:nvSpPr>
          <p:cNvPr id="12" name="Shape 10"/>
          <p:cNvSpPr/>
          <p:nvPr/>
        </p:nvSpPr>
        <p:spPr>
          <a:xfrm>
            <a:off x="3017520" y="2788920"/>
            <a:ext cx="548640" cy="548640"/>
          </a:xfrm>
          <a:prstGeom prst="ellipse">
            <a:avLst/>
          </a:prstGeom>
          <a:solidFill>
            <a:srgbClr val="09233A"/>
          </a:solidFill>
          <a:ln w="12700">
            <a:solidFill>
              <a:srgbClr val="1BD8FF"/>
            </a:solidFill>
            <a:prstDash val="solid"/>
          </a:ln>
        </p:spPr>
        <p:txBody>
          <a:bodyPr/>
          <a:lstStyle/>
          <a:p>
            <a:endParaRPr lang="en-US"/>
          </a:p>
        </p:txBody>
      </p:sp>
      <p:sp>
        <p:nvSpPr>
          <p:cNvPr id="13" name="Text 11"/>
          <p:cNvSpPr/>
          <p:nvPr/>
        </p:nvSpPr>
        <p:spPr>
          <a:xfrm>
            <a:off x="3017520" y="2926080"/>
            <a:ext cx="548640" cy="137160"/>
          </a:xfrm>
          <a:prstGeom prst="rect">
            <a:avLst/>
          </a:prstGeom>
          <a:noFill/>
          <a:ln/>
        </p:spPr>
        <p:txBody>
          <a:bodyPr wrap="square" lIns="0" tIns="0" rIns="0" bIns="0" rtlCol="0" anchor="ctr"/>
          <a:lstStyle/>
          <a:p>
            <a:pPr marL="0" indent="0" algn="ctr">
              <a:buNone/>
            </a:pPr>
            <a:r>
              <a:rPr lang="en-US" sz="1200" b="1" dirty="0">
                <a:solidFill>
                  <a:srgbClr val="FFFFFF"/>
                </a:solidFill>
              </a:rPr>
              <a:t>2</a:t>
            </a:r>
            <a:endParaRPr lang="en-US" sz="1200" dirty="0"/>
          </a:p>
        </p:txBody>
      </p:sp>
      <p:sp>
        <p:nvSpPr>
          <p:cNvPr id="14" name="Shape 12"/>
          <p:cNvSpPr/>
          <p:nvPr/>
        </p:nvSpPr>
        <p:spPr>
          <a:xfrm>
            <a:off x="3703320" y="2907792"/>
            <a:ext cx="1143000" cy="320040"/>
          </a:xfrm>
          <a:prstGeom prst="chevron">
            <a:avLst/>
          </a:prstGeom>
          <a:solidFill>
            <a:srgbClr val="18405E"/>
          </a:solidFill>
          <a:ln w="12700">
            <a:solidFill>
              <a:srgbClr val="18405E">
                <a:alpha val="0"/>
              </a:srgbClr>
            </a:solidFill>
            <a:prstDash val="solid"/>
          </a:ln>
        </p:spPr>
        <p:txBody>
          <a:bodyPr/>
          <a:lstStyle/>
          <a:p>
            <a:endParaRPr lang="en-US"/>
          </a:p>
        </p:txBody>
      </p:sp>
      <p:sp>
        <p:nvSpPr>
          <p:cNvPr id="15" name="Text 13"/>
          <p:cNvSpPr/>
          <p:nvPr/>
        </p:nvSpPr>
        <p:spPr>
          <a:xfrm>
            <a:off x="2852928" y="3584448"/>
            <a:ext cx="960120" cy="822960"/>
          </a:xfrm>
          <a:prstGeom prst="rect">
            <a:avLst/>
          </a:prstGeom>
          <a:noFill/>
          <a:ln/>
        </p:spPr>
        <p:txBody>
          <a:bodyPr wrap="square" lIns="0" tIns="0" rIns="0" bIns="0" rtlCol="0" anchor="ctr">
            <a:normAutofit/>
          </a:bodyPr>
          <a:lstStyle/>
          <a:p>
            <a:pPr marL="0" indent="0" algn="ctr">
              <a:buNone/>
            </a:pPr>
            <a:r>
              <a:rPr lang="en-US" sz="1140" dirty="0">
                <a:solidFill>
                  <a:srgbClr val="D7F8FF"/>
                </a:solidFill>
              </a:rPr>
              <a:t>Use data to understand the opportunity</a:t>
            </a:r>
            <a:endParaRPr lang="en-US" sz="1140" dirty="0"/>
          </a:p>
        </p:txBody>
      </p:sp>
      <p:sp>
        <p:nvSpPr>
          <p:cNvPr id="16" name="Shape 14"/>
          <p:cNvSpPr/>
          <p:nvPr/>
        </p:nvSpPr>
        <p:spPr>
          <a:xfrm>
            <a:off x="5257800" y="2788920"/>
            <a:ext cx="548640" cy="548640"/>
          </a:xfrm>
          <a:prstGeom prst="ellipse">
            <a:avLst/>
          </a:prstGeom>
          <a:solidFill>
            <a:srgbClr val="1BD8FF"/>
          </a:solidFill>
          <a:ln w="12700">
            <a:solidFill>
              <a:srgbClr val="1BD8FF"/>
            </a:solidFill>
            <a:prstDash val="solid"/>
          </a:ln>
        </p:spPr>
        <p:txBody>
          <a:bodyPr/>
          <a:lstStyle/>
          <a:p>
            <a:endParaRPr lang="en-US"/>
          </a:p>
        </p:txBody>
      </p:sp>
      <p:sp>
        <p:nvSpPr>
          <p:cNvPr id="17" name="Text 15"/>
          <p:cNvSpPr/>
          <p:nvPr/>
        </p:nvSpPr>
        <p:spPr>
          <a:xfrm>
            <a:off x="5257800" y="2926080"/>
            <a:ext cx="548640" cy="137160"/>
          </a:xfrm>
          <a:prstGeom prst="rect">
            <a:avLst/>
          </a:prstGeom>
          <a:noFill/>
          <a:ln/>
        </p:spPr>
        <p:txBody>
          <a:bodyPr wrap="square" lIns="0" tIns="0" rIns="0" bIns="0" rtlCol="0" anchor="ctr"/>
          <a:lstStyle/>
          <a:p>
            <a:pPr marL="0" indent="0" algn="ctr">
              <a:buNone/>
            </a:pPr>
            <a:r>
              <a:rPr lang="en-US" sz="1200" b="1" dirty="0">
                <a:solidFill>
                  <a:srgbClr val="061B2D"/>
                </a:solidFill>
              </a:rPr>
              <a:t>3</a:t>
            </a:r>
            <a:endParaRPr lang="en-US" sz="1200" dirty="0"/>
          </a:p>
        </p:txBody>
      </p:sp>
      <p:sp>
        <p:nvSpPr>
          <p:cNvPr id="18" name="Shape 16"/>
          <p:cNvSpPr/>
          <p:nvPr/>
        </p:nvSpPr>
        <p:spPr>
          <a:xfrm>
            <a:off x="5943600" y="2907792"/>
            <a:ext cx="1143000" cy="320040"/>
          </a:xfrm>
          <a:prstGeom prst="chevron">
            <a:avLst/>
          </a:prstGeom>
          <a:solidFill>
            <a:srgbClr val="18405E"/>
          </a:solidFill>
          <a:ln w="12700">
            <a:solidFill>
              <a:srgbClr val="18405E">
                <a:alpha val="0"/>
              </a:srgbClr>
            </a:solidFill>
            <a:prstDash val="solid"/>
          </a:ln>
        </p:spPr>
        <p:txBody>
          <a:bodyPr/>
          <a:lstStyle/>
          <a:p>
            <a:endParaRPr lang="en-US"/>
          </a:p>
        </p:txBody>
      </p:sp>
      <p:sp>
        <p:nvSpPr>
          <p:cNvPr id="19" name="Text 17"/>
          <p:cNvSpPr/>
          <p:nvPr/>
        </p:nvSpPr>
        <p:spPr>
          <a:xfrm>
            <a:off x="5093208" y="3584448"/>
            <a:ext cx="960120" cy="822960"/>
          </a:xfrm>
          <a:prstGeom prst="rect">
            <a:avLst/>
          </a:prstGeom>
          <a:noFill/>
          <a:ln/>
        </p:spPr>
        <p:txBody>
          <a:bodyPr wrap="square" lIns="0" tIns="0" rIns="0" bIns="0" rtlCol="0" anchor="ctr">
            <a:normAutofit/>
          </a:bodyPr>
          <a:lstStyle/>
          <a:p>
            <a:pPr marL="0" indent="0" algn="ctr">
              <a:buNone/>
            </a:pPr>
            <a:r>
              <a:rPr lang="en-US" sz="1140" dirty="0">
                <a:solidFill>
                  <a:srgbClr val="D7F8FF"/>
                </a:solidFill>
              </a:rPr>
              <a:t>Use AI to speed up research, drafting, or analysis</a:t>
            </a:r>
            <a:endParaRPr lang="en-US" sz="1140" dirty="0"/>
          </a:p>
        </p:txBody>
      </p:sp>
      <p:sp>
        <p:nvSpPr>
          <p:cNvPr id="20" name="Shape 18"/>
          <p:cNvSpPr/>
          <p:nvPr/>
        </p:nvSpPr>
        <p:spPr>
          <a:xfrm>
            <a:off x="7498080" y="2788920"/>
            <a:ext cx="548640" cy="548640"/>
          </a:xfrm>
          <a:prstGeom prst="ellipse">
            <a:avLst/>
          </a:prstGeom>
          <a:solidFill>
            <a:srgbClr val="09233A"/>
          </a:solidFill>
          <a:ln w="12700">
            <a:solidFill>
              <a:srgbClr val="1BD8FF"/>
            </a:solidFill>
            <a:prstDash val="solid"/>
          </a:ln>
        </p:spPr>
        <p:txBody>
          <a:bodyPr/>
          <a:lstStyle/>
          <a:p>
            <a:endParaRPr lang="en-US"/>
          </a:p>
        </p:txBody>
      </p:sp>
      <p:sp>
        <p:nvSpPr>
          <p:cNvPr id="21" name="Text 19"/>
          <p:cNvSpPr/>
          <p:nvPr/>
        </p:nvSpPr>
        <p:spPr>
          <a:xfrm>
            <a:off x="7498080" y="2926080"/>
            <a:ext cx="548640" cy="137160"/>
          </a:xfrm>
          <a:prstGeom prst="rect">
            <a:avLst/>
          </a:prstGeom>
          <a:noFill/>
          <a:ln/>
        </p:spPr>
        <p:txBody>
          <a:bodyPr wrap="square" lIns="0" tIns="0" rIns="0" bIns="0" rtlCol="0" anchor="ctr"/>
          <a:lstStyle/>
          <a:p>
            <a:pPr marL="0" indent="0" algn="ctr">
              <a:buNone/>
            </a:pPr>
            <a:r>
              <a:rPr lang="en-US" sz="1200" b="1" dirty="0">
                <a:solidFill>
                  <a:srgbClr val="FFFFFF"/>
                </a:solidFill>
              </a:rPr>
              <a:t>4</a:t>
            </a:r>
            <a:endParaRPr lang="en-US" sz="1200" dirty="0"/>
          </a:p>
        </p:txBody>
      </p:sp>
      <p:sp>
        <p:nvSpPr>
          <p:cNvPr id="22" name="Shape 20"/>
          <p:cNvSpPr/>
          <p:nvPr/>
        </p:nvSpPr>
        <p:spPr>
          <a:xfrm>
            <a:off x="8183880" y="2907792"/>
            <a:ext cx="1143000" cy="320040"/>
          </a:xfrm>
          <a:prstGeom prst="chevron">
            <a:avLst/>
          </a:prstGeom>
          <a:solidFill>
            <a:srgbClr val="18405E"/>
          </a:solidFill>
          <a:ln w="12700">
            <a:solidFill>
              <a:srgbClr val="18405E">
                <a:alpha val="0"/>
              </a:srgbClr>
            </a:solidFill>
            <a:prstDash val="solid"/>
          </a:ln>
        </p:spPr>
        <p:txBody>
          <a:bodyPr/>
          <a:lstStyle/>
          <a:p>
            <a:endParaRPr lang="en-US"/>
          </a:p>
        </p:txBody>
      </p:sp>
      <p:sp>
        <p:nvSpPr>
          <p:cNvPr id="23" name="Text 21"/>
          <p:cNvSpPr/>
          <p:nvPr/>
        </p:nvSpPr>
        <p:spPr>
          <a:xfrm>
            <a:off x="7333488" y="3584448"/>
            <a:ext cx="960120" cy="822960"/>
          </a:xfrm>
          <a:prstGeom prst="rect">
            <a:avLst/>
          </a:prstGeom>
          <a:noFill/>
          <a:ln/>
        </p:spPr>
        <p:txBody>
          <a:bodyPr wrap="square" lIns="0" tIns="0" rIns="0" bIns="0" rtlCol="0" anchor="ctr">
            <a:normAutofit/>
          </a:bodyPr>
          <a:lstStyle/>
          <a:p>
            <a:pPr marL="0" indent="0" algn="ctr">
              <a:buNone/>
            </a:pPr>
            <a:r>
              <a:rPr lang="en-US" sz="1140" dirty="0">
                <a:solidFill>
                  <a:srgbClr val="D7F8FF"/>
                </a:solidFill>
              </a:rPr>
              <a:t>Add human expertise, local knowledge, and brand voice</a:t>
            </a:r>
            <a:endParaRPr lang="en-US" sz="1140" dirty="0"/>
          </a:p>
        </p:txBody>
      </p:sp>
      <p:sp>
        <p:nvSpPr>
          <p:cNvPr id="24" name="Shape 22"/>
          <p:cNvSpPr/>
          <p:nvPr/>
        </p:nvSpPr>
        <p:spPr>
          <a:xfrm>
            <a:off x="9738360" y="2788920"/>
            <a:ext cx="548640" cy="548640"/>
          </a:xfrm>
          <a:prstGeom prst="ellipse">
            <a:avLst/>
          </a:prstGeom>
          <a:solidFill>
            <a:srgbClr val="09233A"/>
          </a:solidFill>
          <a:ln w="12700">
            <a:solidFill>
              <a:srgbClr val="1BD8FF"/>
            </a:solidFill>
            <a:prstDash val="solid"/>
          </a:ln>
        </p:spPr>
        <p:txBody>
          <a:bodyPr/>
          <a:lstStyle/>
          <a:p>
            <a:endParaRPr lang="en-US"/>
          </a:p>
        </p:txBody>
      </p:sp>
      <p:sp>
        <p:nvSpPr>
          <p:cNvPr id="25" name="Text 23"/>
          <p:cNvSpPr/>
          <p:nvPr/>
        </p:nvSpPr>
        <p:spPr>
          <a:xfrm>
            <a:off x="9738360" y="2926080"/>
            <a:ext cx="548640" cy="137160"/>
          </a:xfrm>
          <a:prstGeom prst="rect">
            <a:avLst/>
          </a:prstGeom>
          <a:noFill/>
          <a:ln/>
        </p:spPr>
        <p:txBody>
          <a:bodyPr wrap="square" lIns="0" tIns="0" rIns="0" bIns="0" rtlCol="0" anchor="ctr"/>
          <a:lstStyle/>
          <a:p>
            <a:pPr marL="0" indent="0" algn="ctr">
              <a:buNone/>
            </a:pPr>
            <a:r>
              <a:rPr lang="en-US" sz="1200" b="1" dirty="0">
                <a:solidFill>
                  <a:srgbClr val="FFFFFF"/>
                </a:solidFill>
              </a:rPr>
              <a:t>5</a:t>
            </a:r>
            <a:endParaRPr lang="en-US" sz="1200" dirty="0"/>
          </a:p>
        </p:txBody>
      </p:sp>
      <p:sp>
        <p:nvSpPr>
          <p:cNvPr id="26" name="Text 24"/>
          <p:cNvSpPr/>
          <p:nvPr/>
        </p:nvSpPr>
        <p:spPr>
          <a:xfrm>
            <a:off x="9573768" y="3584448"/>
            <a:ext cx="960120" cy="822960"/>
          </a:xfrm>
          <a:prstGeom prst="rect">
            <a:avLst/>
          </a:prstGeom>
          <a:noFill/>
          <a:ln/>
        </p:spPr>
        <p:txBody>
          <a:bodyPr wrap="square" lIns="0" tIns="0" rIns="0" bIns="0" rtlCol="0" anchor="ctr">
            <a:normAutofit/>
          </a:bodyPr>
          <a:lstStyle/>
          <a:p>
            <a:pPr marL="0" indent="0" algn="ctr">
              <a:buNone/>
            </a:pPr>
            <a:r>
              <a:rPr lang="en-US" sz="1140" dirty="0">
                <a:solidFill>
                  <a:srgbClr val="D7F8FF"/>
                </a:solidFill>
              </a:rPr>
              <a:t>Measure what happens after it goes live</a:t>
            </a:r>
            <a:endParaRPr lang="en-US" sz="1140" dirty="0"/>
          </a:p>
        </p:txBody>
      </p:sp>
      <p:sp>
        <p:nvSpPr>
          <p:cNvPr id="27" name="Shape 25"/>
          <p:cNvSpPr/>
          <p:nvPr/>
        </p:nvSpPr>
        <p:spPr>
          <a:xfrm>
            <a:off x="960120" y="5074920"/>
            <a:ext cx="10241280" cy="749808"/>
          </a:xfrm>
          <a:prstGeom prst="roundRect">
            <a:avLst>
              <a:gd name="adj" fmla="val 9756"/>
            </a:avLst>
          </a:prstGeom>
          <a:solidFill>
            <a:srgbClr val="09233A"/>
          </a:solidFill>
          <a:ln w="13970">
            <a:solidFill>
              <a:srgbClr val="95E06C"/>
            </a:solidFill>
            <a:prstDash val="solid"/>
          </a:ln>
        </p:spPr>
        <p:txBody>
          <a:bodyPr/>
          <a:lstStyle/>
          <a:p>
            <a:endParaRPr lang="en-US"/>
          </a:p>
        </p:txBody>
      </p:sp>
      <p:sp>
        <p:nvSpPr>
          <p:cNvPr id="28" name="Shape 26"/>
          <p:cNvSpPr/>
          <p:nvPr/>
        </p:nvSpPr>
        <p:spPr>
          <a:xfrm>
            <a:off x="960120" y="5120640"/>
            <a:ext cx="64008" cy="658368"/>
          </a:xfrm>
          <a:prstGeom prst="rect">
            <a:avLst/>
          </a:prstGeom>
          <a:solidFill>
            <a:srgbClr val="95E06C"/>
          </a:solidFill>
          <a:ln w="12700">
            <a:solidFill>
              <a:srgbClr val="95E06C">
                <a:alpha val="0"/>
              </a:srgbClr>
            </a:solidFill>
            <a:prstDash val="solid"/>
          </a:ln>
        </p:spPr>
        <p:txBody>
          <a:bodyPr/>
          <a:lstStyle/>
          <a:p>
            <a:endParaRPr lang="en-US"/>
          </a:p>
        </p:txBody>
      </p:sp>
      <p:sp>
        <p:nvSpPr>
          <p:cNvPr id="29" name="Text 27"/>
          <p:cNvSpPr/>
          <p:nvPr/>
        </p:nvSpPr>
        <p:spPr>
          <a:xfrm>
            <a:off x="1143000" y="5202936"/>
            <a:ext cx="9966960" cy="521208"/>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Shortcut mindset: “AI will do SEO for us.”  Better mindset: “AI will help us execute a smarter SEO process.”</a:t>
            </a:r>
            <a:endParaRPr lang="en-US" sz="1300" dirty="0"/>
          </a:p>
        </p:txBody>
      </p:sp>
      <p:sp>
        <p:nvSpPr>
          <p:cNvPr id="30" name="Text 2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31" name="Text 29"/>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04</a:t>
            </a:r>
            <a:endParaRPr lang="en-US" sz="72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1143000"/>
            <a:ext cx="9509760" cy="777240"/>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Appendix: the full 101 reference list</a:t>
            </a:r>
            <a:endParaRPr lang="en-US" sz="3400" dirty="0"/>
          </a:p>
        </p:txBody>
      </p:sp>
      <p:sp>
        <p:nvSpPr>
          <p:cNvPr id="7" name="Text 5"/>
          <p:cNvSpPr/>
          <p:nvPr/>
        </p:nvSpPr>
        <p:spPr>
          <a:xfrm>
            <a:off x="658368" y="1965960"/>
            <a:ext cx="8686800" cy="411480"/>
          </a:xfrm>
          <a:prstGeom prst="rect">
            <a:avLst/>
          </a:prstGeom>
          <a:noFill/>
          <a:ln/>
        </p:spPr>
        <p:txBody>
          <a:bodyPr wrap="square" lIns="0" tIns="0" rIns="0" bIns="0" rtlCol="0" anchor="ctr">
            <a:normAutofit/>
          </a:bodyPr>
          <a:lstStyle/>
          <a:p>
            <a:pPr marL="0" indent="0">
              <a:buNone/>
            </a:pPr>
            <a:r>
              <a:rPr lang="en-US" sz="1600" dirty="0">
                <a:solidFill>
                  <a:srgbClr val="D7F8FF"/>
                </a:solidFill>
                <a:latin typeface="Aptos" pitchFamily="34" charset="0"/>
                <a:ea typeface="Aptos" pitchFamily="34" charset="-122"/>
                <a:cs typeface="Aptos" pitchFamily="34" charset="-120"/>
              </a:rPr>
              <a:t>Use these slides as bonus reference material, leave-behind content, or a post-webinar follow-up.</a:t>
            </a:r>
            <a:endParaRPr lang="en-US" sz="1600" dirty="0"/>
          </a:p>
        </p:txBody>
      </p:sp>
      <p:sp>
        <p:nvSpPr>
          <p:cNvPr id="8" name="Shape 6"/>
          <p:cNvSpPr/>
          <p:nvPr/>
        </p:nvSpPr>
        <p:spPr>
          <a:xfrm>
            <a:off x="749808" y="3657600"/>
            <a:ext cx="7315200" cy="594360"/>
          </a:xfrm>
          <a:prstGeom prst="roundRect">
            <a:avLst>
              <a:gd name="adj" fmla="val 12308"/>
            </a:avLst>
          </a:prstGeom>
          <a:solidFill>
            <a:srgbClr val="09233A"/>
          </a:solidFill>
          <a:ln w="13970">
            <a:solidFill>
              <a:srgbClr val="95E06C"/>
            </a:solidFill>
            <a:prstDash val="solid"/>
          </a:ln>
        </p:spPr>
        <p:txBody>
          <a:bodyPr/>
          <a:lstStyle/>
          <a:p>
            <a:endParaRPr lang="en-US"/>
          </a:p>
        </p:txBody>
      </p:sp>
      <p:sp>
        <p:nvSpPr>
          <p:cNvPr id="9" name="Shape 7"/>
          <p:cNvSpPr/>
          <p:nvPr/>
        </p:nvSpPr>
        <p:spPr>
          <a:xfrm>
            <a:off x="749808" y="3703320"/>
            <a:ext cx="64008" cy="502920"/>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932688" y="3785616"/>
            <a:ext cx="7040880" cy="36576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Tip: Hide these slides during the live webinar if you want a shorter presentation.</a:t>
            </a:r>
            <a:endParaRPr lang="en-US" sz="1300" dirty="0"/>
          </a:p>
        </p:txBody>
      </p:sp>
      <p:sp>
        <p:nvSpPr>
          <p:cNvPr id="11" name="Text 9"/>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12" name="Text 10"/>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31</a:t>
            </a:r>
            <a:endParaRPr lang="en-US" sz="72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1</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AI SEO Basics for Business Owners</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goals into SEO priorities</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customer questions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Clarify ideal customer profiles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Explain SEO to your team</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an SEO opportunity list</a:t>
            </a:r>
            <a:endParaRPr lang="en-US" sz="1200" dirty="0"/>
          </a:p>
        </p:txBody>
      </p:sp>
      <p:sp>
        <p:nvSpPr>
          <p:cNvPr id="20" name="Text 18"/>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006</a:t>
            </a:r>
            <a:endParaRPr lang="en-US" sz="1000" dirty="0"/>
          </a:p>
        </p:txBody>
      </p:sp>
      <p:sp>
        <p:nvSpPr>
          <p:cNvPr id="21" name="Text 19"/>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Separate strategy from tasks</a:t>
            </a:r>
            <a:endParaRPr lang="en-US" sz="1200" dirty="0"/>
          </a:p>
        </p:txBody>
      </p:sp>
      <p:sp>
        <p:nvSpPr>
          <p:cNvPr id="22" name="Text 20"/>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007</a:t>
            </a:r>
            <a:endParaRPr lang="en-US" sz="1000" dirty="0"/>
          </a:p>
        </p:txBody>
      </p:sp>
      <p:sp>
        <p:nvSpPr>
          <p:cNvPr id="23" name="Text 21"/>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a 30-day SEO sprint</a:t>
            </a:r>
            <a:endParaRPr lang="en-US" sz="1200" dirty="0"/>
          </a:p>
        </p:txBody>
      </p:sp>
      <p:sp>
        <p:nvSpPr>
          <p:cNvPr id="24" name="Text 22"/>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008</a:t>
            </a:r>
            <a:endParaRPr lang="en-US" sz="1000" dirty="0"/>
          </a:p>
        </p:txBody>
      </p:sp>
      <p:sp>
        <p:nvSpPr>
          <p:cNvPr id="25" name="Text 23"/>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Define brand voice</a:t>
            </a:r>
            <a:endParaRPr lang="en-US" sz="1200" dirty="0"/>
          </a:p>
        </p:txBody>
      </p:sp>
      <p:sp>
        <p:nvSpPr>
          <p:cNvPr id="26" name="Text 24"/>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009</a:t>
            </a:r>
            <a:endParaRPr lang="en-US" sz="1000" dirty="0"/>
          </a:p>
        </p:txBody>
      </p:sp>
      <p:sp>
        <p:nvSpPr>
          <p:cNvPr id="27" name="Text 25"/>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a safe content workflow</a:t>
            </a:r>
            <a:endParaRPr lang="en-US" sz="1200" dirty="0"/>
          </a:p>
        </p:txBody>
      </p:sp>
      <p:sp>
        <p:nvSpPr>
          <p:cNvPr id="28" name="Text 26"/>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010</a:t>
            </a:r>
            <a:endParaRPr lang="en-US" sz="1000" dirty="0"/>
          </a:p>
        </p:txBody>
      </p:sp>
      <p:sp>
        <p:nvSpPr>
          <p:cNvPr id="29" name="Text 27"/>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expert-review topics</a:t>
            </a:r>
            <a:endParaRPr lang="en-US" sz="1200" dirty="0"/>
          </a:p>
        </p:txBody>
      </p:sp>
      <p:sp>
        <p:nvSpPr>
          <p:cNvPr id="30" name="Text 2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2</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Keyword Research &amp; Search Intent</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Brainstorm seed keywords</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Group keywords by intent</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Find service page opportunities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Find long-tail keywords</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Map keywords to pages</a:t>
            </a:r>
            <a:endParaRPr lang="en-US" sz="1200" dirty="0"/>
          </a:p>
        </p:txBody>
      </p:sp>
      <p:sp>
        <p:nvSpPr>
          <p:cNvPr id="20" name="Text 18"/>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016</a:t>
            </a:r>
            <a:endParaRPr lang="en-US" sz="1000" dirty="0"/>
          </a:p>
        </p:txBody>
      </p:sp>
      <p:sp>
        <p:nvSpPr>
          <p:cNvPr id="21" name="Text 19"/>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Spot keyword cannibalization</a:t>
            </a:r>
            <a:endParaRPr lang="en-US" sz="1200" dirty="0"/>
          </a:p>
        </p:txBody>
      </p:sp>
      <p:sp>
        <p:nvSpPr>
          <p:cNvPr id="22" name="Text 20"/>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017</a:t>
            </a:r>
            <a:endParaRPr lang="en-US" sz="1000" dirty="0"/>
          </a:p>
        </p:txBody>
      </p:sp>
      <p:sp>
        <p:nvSpPr>
          <p:cNvPr id="23" name="Text 21"/>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Translate jargon</a:t>
            </a:r>
            <a:endParaRPr lang="en-US" sz="1200" dirty="0"/>
          </a:p>
        </p:txBody>
      </p:sp>
      <p:sp>
        <p:nvSpPr>
          <p:cNvPr id="24" name="Text 22"/>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018</a:t>
            </a:r>
            <a:endParaRPr lang="en-US" sz="1000" dirty="0"/>
          </a:p>
        </p:txBody>
      </p:sp>
      <p:sp>
        <p:nvSpPr>
          <p:cNvPr id="25" name="Text 23"/>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Discover problem keywords</a:t>
            </a:r>
            <a:endParaRPr lang="en-US" sz="1200" dirty="0"/>
          </a:p>
        </p:txBody>
      </p:sp>
      <p:sp>
        <p:nvSpPr>
          <p:cNvPr id="26" name="Text 24"/>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019</a:t>
            </a:r>
            <a:endParaRPr lang="en-US" sz="1000" dirty="0"/>
          </a:p>
        </p:txBody>
      </p:sp>
      <p:sp>
        <p:nvSpPr>
          <p:cNvPr id="27" name="Text 25"/>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Organize topic clusters</a:t>
            </a:r>
            <a:endParaRPr lang="en-US" sz="1200" dirty="0"/>
          </a:p>
        </p:txBody>
      </p:sp>
      <p:sp>
        <p:nvSpPr>
          <p:cNvPr id="28" name="Text 26"/>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020</a:t>
            </a:r>
            <a:endParaRPr lang="en-US" sz="1000" dirty="0"/>
          </a:p>
        </p:txBody>
      </p:sp>
      <p:sp>
        <p:nvSpPr>
          <p:cNvPr id="29" name="Text 27"/>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buyer-stage keywords</a:t>
            </a:r>
            <a:endParaRPr lang="en-US" sz="1200" dirty="0"/>
          </a:p>
        </p:txBody>
      </p:sp>
      <p:sp>
        <p:nvSpPr>
          <p:cNvPr id="30" name="Text 2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3</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Website Content &amp; On-Page SEO</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better page outlines</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Write first drafts, not final drafts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weak service pages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Write page titles</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Write meta descriptions</a:t>
            </a:r>
            <a:endParaRPr lang="en-US" sz="1200" dirty="0"/>
          </a:p>
        </p:txBody>
      </p:sp>
      <p:sp>
        <p:nvSpPr>
          <p:cNvPr id="20" name="Text 18"/>
          <p:cNvSpPr/>
          <p:nvPr/>
        </p:nvSpPr>
        <p:spPr>
          <a:xfrm>
            <a:off x="685800" y="46908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026</a:t>
            </a:r>
            <a:endParaRPr lang="en-US" sz="1000" dirty="0"/>
          </a:p>
        </p:txBody>
      </p:sp>
      <p:sp>
        <p:nvSpPr>
          <p:cNvPr id="21" name="Text 19"/>
          <p:cNvSpPr/>
          <p:nvPr/>
        </p:nvSpPr>
        <p:spPr>
          <a:xfrm>
            <a:off x="132588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headings</a:t>
            </a:r>
            <a:endParaRPr lang="en-US" sz="1200" dirty="0"/>
          </a:p>
        </p:txBody>
      </p:sp>
      <p:sp>
        <p:nvSpPr>
          <p:cNvPr id="22" name="Text 20"/>
          <p:cNvSpPr/>
          <p:nvPr/>
        </p:nvSpPr>
        <p:spPr>
          <a:xfrm>
            <a:off x="685800" y="51937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027</a:t>
            </a:r>
            <a:endParaRPr lang="en-US" sz="1000" dirty="0"/>
          </a:p>
        </p:txBody>
      </p:sp>
      <p:sp>
        <p:nvSpPr>
          <p:cNvPr id="23" name="Text 21"/>
          <p:cNvSpPr/>
          <p:nvPr/>
        </p:nvSpPr>
        <p:spPr>
          <a:xfrm>
            <a:off x="1325880" y="51663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FAQ sections</a:t>
            </a:r>
            <a:endParaRPr lang="en-US" sz="1200" dirty="0"/>
          </a:p>
        </p:txBody>
      </p:sp>
      <p:sp>
        <p:nvSpPr>
          <p:cNvPr id="24" name="Text 22"/>
          <p:cNvSpPr/>
          <p:nvPr/>
        </p:nvSpPr>
        <p:spPr>
          <a:xfrm>
            <a:off x="685800" y="569671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028</a:t>
            </a:r>
            <a:endParaRPr lang="en-US" sz="1000" dirty="0"/>
          </a:p>
        </p:txBody>
      </p:sp>
      <p:sp>
        <p:nvSpPr>
          <p:cNvPr id="25" name="Text 23"/>
          <p:cNvSpPr/>
          <p:nvPr/>
        </p:nvSpPr>
        <p:spPr>
          <a:xfrm>
            <a:off x="1325880" y="56692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Rewrite for readability</a:t>
            </a:r>
            <a:endParaRPr lang="en-US" sz="1200" dirty="0"/>
          </a:p>
        </p:txBody>
      </p:sp>
      <p:sp>
        <p:nvSpPr>
          <p:cNvPr id="26" name="Text 24"/>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029</a:t>
            </a:r>
            <a:endParaRPr lang="en-US" sz="1000" dirty="0"/>
          </a:p>
        </p:txBody>
      </p:sp>
      <p:sp>
        <p:nvSpPr>
          <p:cNvPr id="27" name="Text 25"/>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Add proof points</a:t>
            </a:r>
            <a:endParaRPr lang="en-US" sz="1200" dirty="0"/>
          </a:p>
        </p:txBody>
      </p:sp>
      <p:sp>
        <p:nvSpPr>
          <p:cNvPr id="28" name="Text 26"/>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030</a:t>
            </a:r>
            <a:endParaRPr lang="en-US" sz="1000" dirty="0"/>
          </a:p>
        </p:txBody>
      </p:sp>
      <p:sp>
        <p:nvSpPr>
          <p:cNvPr id="29" name="Text 27"/>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stronger CTAs</a:t>
            </a:r>
            <a:endParaRPr lang="en-US" sz="1200" dirty="0"/>
          </a:p>
        </p:txBody>
      </p:sp>
      <p:sp>
        <p:nvSpPr>
          <p:cNvPr id="30" name="Text 28"/>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031</a:t>
            </a:r>
            <a:endParaRPr lang="en-US" sz="1000" dirty="0"/>
          </a:p>
        </p:txBody>
      </p:sp>
      <p:sp>
        <p:nvSpPr>
          <p:cNvPr id="31" name="Text 29"/>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Repurpose one topic</a:t>
            </a:r>
            <a:endParaRPr lang="en-US" sz="1200" dirty="0"/>
          </a:p>
        </p:txBody>
      </p:sp>
      <p:sp>
        <p:nvSpPr>
          <p:cNvPr id="32" name="Text 30"/>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032</a:t>
            </a:r>
            <a:endParaRPr lang="en-US" sz="1000" dirty="0"/>
          </a:p>
        </p:txBody>
      </p:sp>
      <p:sp>
        <p:nvSpPr>
          <p:cNvPr id="33" name="Text 31"/>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Refresh outdated content</a:t>
            </a:r>
            <a:endParaRPr lang="en-US" sz="1200" dirty="0"/>
          </a:p>
        </p:txBody>
      </p:sp>
      <p:sp>
        <p:nvSpPr>
          <p:cNvPr id="34" name="Text 32"/>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033</a:t>
            </a:r>
            <a:endParaRPr lang="en-US" sz="1000" dirty="0"/>
          </a:p>
        </p:txBody>
      </p:sp>
      <p:sp>
        <p:nvSpPr>
          <p:cNvPr id="35" name="Text 33"/>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comparisons</a:t>
            </a:r>
            <a:endParaRPr lang="en-US" sz="1200" dirty="0"/>
          </a:p>
        </p:txBody>
      </p:sp>
      <p:sp>
        <p:nvSpPr>
          <p:cNvPr id="36" name="Text 34"/>
          <p:cNvSpPr/>
          <p:nvPr/>
        </p:nvSpPr>
        <p:spPr>
          <a:xfrm>
            <a:off x="6309360" y="46908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034</a:t>
            </a:r>
            <a:endParaRPr lang="en-US" sz="1000" dirty="0"/>
          </a:p>
        </p:txBody>
      </p:sp>
      <p:sp>
        <p:nvSpPr>
          <p:cNvPr id="37" name="Text 35"/>
          <p:cNvSpPr/>
          <p:nvPr/>
        </p:nvSpPr>
        <p:spPr>
          <a:xfrm>
            <a:off x="694944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pricing content</a:t>
            </a:r>
            <a:endParaRPr lang="en-US" sz="1200" dirty="0"/>
          </a:p>
        </p:txBody>
      </p:sp>
      <p:sp>
        <p:nvSpPr>
          <p:cNvPr id="38" name="Text 36"/>
          <p:cNvSpPr/>
          <p:nvPr/>
        </p:nvSpPr>
        <p:spPr>
          <a:xfrm>
            <a:off x="6309360" y="51937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035</a:t>
            </a:r>
            <a:endParaRPr lang="en-US" sz="1000" dirty="0"/>
          </a:p>
        </p:txBody>
      </p:sp>
      <p:sp>
        <p:nvSpPr>
          <p:cNvPr id="39" name="Text 37"/>
          <p:cNvSpPr/>
          <p:nvPr/>
        </p:nvSpPr>
        <p:spPr>
          <a:xfrm>
            <a:off x="6949440" y="51663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Explain what to expect</a:t>
            </a:r>
            <a:endParaRPr lang="en-US" sz="1200" dirty="0"/>
          </a:p>
        </p:txBody>
      </p:sp>
      <p:sp>
        <p:nvSpPr>
          <p:cNvPr id="40" name="Text 3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4</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Local SEO &amp; Google Business Profile</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036</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GBP description</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037</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Generate GBP post ideas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038</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Respond to reviews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039</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review request templates</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040</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location page outlines</a:t>
            </a:r>
            <a:endParaRPr lang="en-US" sz="1200" dirty="0"/>
          </a:p>
        </p:txBody>
      </p:sp>
      <p:sp>
        <p:nvSpPr>
          <p:cNvPr id="20" name="Text 18"/>
          <p:cNvSpPr/>
          <p:nvPr/>
        </p:nvSpPr>
        <p:spPr>
          <a:xfrm>
            <a:off x="685800" y="46908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041</a:t>
            </a:r>
            <a:endParaRPr lang="en-US" sz="1000" dirty="0"/>
          </a:p>
        </p:txBody>
      </p:sp>
      <p:sp>
        <p:nvSpPr>
          <p:cNvPr id="21" name="Text 19"/>
          <p:cNvSpPr/>
          <p:nvPr/>
        </p:nvSpPr>
        <p:spPr>
          <a:xfrm>
            <a:off x="132588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Localize service content</a:t>
            </a:r>
            <a:endParaRPr lang="en-US" sz="1200" dirty="0"/>
          </a:p>
        </p:txBody>
      </p:sp>
      <p:sp>
        <p:nvSpPr>
          <p:cNvPr id="22" name="Text 20"/>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042</a:t>
            </a:r>
            <a:endParaRPr lang="en-US" sz="1000" dirty="0"/>
          </a:p>
        </p:txBody>
      </p:sp>
      <p:sp>
        <p:nvSpPr>
          <p:cNvPr id="23" name="Text 21"/>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local FAQ topics</a:t>
            </a:r>
            <a:endParaRPr lang="en-US" sz="1200" dirty="0"/>
          </a:p>
        </p:txBody>
      </p:sp>
      <p:sp>
        <p:nvSpPr>
          <p:cNvPr id="24" name="Text 22"/>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043</a:t>
            </a:r>
            <a:endParaRPr lang="en-US" sz="1000" dirty="0"/>
          </a:p>
        </p:txBody>
      </p:sp>
      <p:sp>
        <p:nvSpPr>
          <p:cNvPr id="25" name="Text 23"/>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directory listings</a:t>
            </a:r>
            <a:endParaRPr lang="en-US" sz="1200" dirty="0"/>
          </a:p>
        </p:txBody>
      </p:sp>
      <p:sp>
        <p:nvSpPr>
          <p:cNvPr id="26" name="Text 24"/>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044</a:t>
            </a:r>
            <a:endParaRPr lang="en-US" sz="1000" dirty="0"/>
          </a:p>
        </p:txBody>
      </p:sp>
      <p:sp>
        <p:nvSpPr>
          <p:cNvPr id="27" name="Text 25"/>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local partnership ideas</a:t>
            </a:r>
            <a:endParaRPr lang="en-US" sz="1200" dirty="0"/>
          </a:p>
        </p:txBody>
      </p:sp>
      <p:sp>
        <p:nvSpPr>
          <p:cNvPr id="28" name="Text 26"/>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045</a:t>
            </a:r>
            <a:endParaRPr lang="en-US" sz="1000" dirty="0"/>
          </a:p>
        </p:txBody>
      </p:sp>
      <p:sp>
        <p:nvSpPr>
          <p:cNvPr id="29" name="Text 27"/>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local content calendar</a:t>
            </a:r>
            <a:endParaRPr lang="en-US" sz="1200" dirty="0"/>
          </a:p>
        </p:txBody>
      </p:sp>
      <p:sp>
        <p:nvSpPr>
          <p:cNvPr id="30" name="Text 28"/>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046</a:t>
            </a:r>
            <a:endParaRPr lang="en-US" sz="1000" dirty="0"/>
          </a:p>
        </p:txBody>
      </p:sp>
      <p:sp>
        <p:nvSpPr>
          <p:cNvPr id="31" name="Text 29"/>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neighborhood talking points</a:t>
            </a:r>
            <a:endParaRPr lang="en-US" sz="1200" dirty="0"/>
          </a:p>
        </p:txBody>
      </p:sp>
      <p:sp>
        <p:nvSpPr>
          <p:cNvPr id="32" name="Text 30"/>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7F6AFF"/>
          </a:solidFill>
          <a:ln w="12700">
            <a:solidFill>
              <a:srgbClr val="7F6A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5</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Technical SEO Made Simpler</a:t>
            </a:r>
            <a:endParaRPr lang="en-US" sz="2600" dirty="0"/>
          </a:p>
        </p:txBody>
      </p:sp>
      <p:sp>
        <p:nvSpPr>
          <p:cNvPr id="9" name="Shape 7"/>
          <p:cNvSpPr/>
          <p:nvPr/>
        </p:nvSpPr>
        <p:spPr>
          <a:xfrm>
            <a:off x="594360" y="1783080"/>
            <a:ext cx="2560320" cy="32004"/>
          </a:xfrm>
          <a:prstGeom prst="rect">
            <a:avLst/>
          </a:prstGeom>
          <a:solidFill>
            <a:srgbClr val="7F6AFF"/>
          </a:solidFill>
          <a:ln w="12700">
            <a:solidFill>
              <a:srgbClr val="7F6AFF">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047</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Explain crawl issues</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048</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Prioritize technical fixes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049</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Draft schema markup</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050</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image alt text</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051</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redirect maps</a:t>
            </a:r>
            <a:endParaRPr lang="en-US" sz="1200" dirty="0"/>
          </a:p>
        </p:txBody>
      </p:sp>
      <p:sp>
        <p:nvSpPr>
          <p:cNvPr id="20" name="Text 18"/>
          <p:cNvSpPr/>
          <p:nvPr/>
        </p:nvSpPr>
        <p:spPr>
          <a:xfrm>
            <a:off x="685800" y="469087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052</a:t>
            </a:r>
            <a:endParaRPr lang="en-US" sz="1000" dirty="0"/>
          </a:p>
        </p:txBody>
      </p:sp>
      <p:sp>
        <p:nvSpPr>
          <p:cNvPr id="21" name="Text 19"/>
          <p:cNvSpPr/>
          <p:nvPr/>
        </p:nvSpPr>
        <p:spPr>
          <a:xfrm>
            <a:off x="132588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Prioritize broken links</a:t>
            </a:r>
            <a:endParaRPr lang="en-US" sz="1200" dirty="0"/>
          </a:p>
        </p:txBody>
      </p:sp>
      <p:sp>
        <p:nvSpPr>
          <p:cNvPr id="22" name="Text 20"/>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053</a:t>
            </a:r>
            <a:endParaRPr lang="en-US" sz="1000" dirty="0"/>
          </a:p>
        </p:txBody>
      </p:sp>
      <p:sp>
        <p:nvSpPr>
          <p:cNvPr id="23" name="Text 21"/>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URL structure</a:t>
            </a:r>
            <a:endParaRPr lang="en-US" sz="1200" dirty="0"/>
          </a:p>
        </p:txBody>
      </p:sp>
      <p:sp>
        <p:nvSpPr>
          <p:cNvPr id="24" name="Text 22"/>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054</a:t>
            </a:r>
            <a:endParaRPr lang="en-US" sz="1000" dirty="0"/>
          </a:p>
        </p:txBody>
      </p:sp>
      <p:sp>
        <p:nvSpPr>
          <p:cNvPr id="25" name="Text 23"/>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duplicate/thin pages</a:t>
            </a:r>
            <a:endParaRPr lang="en-US" sz="1200" dirty="0"/>
          </a:p>
        </p:txBody>
      </p:sp>
      <p:sp>
        <p:nvSpPr>
          <p:cNvPr id="26" name="Text 24"/>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055</a:t>
            </a:r>
            <a:endParaRPr lang="en-US" sz="1000" dirty="0"/>
          </a:p>
        </p:txBody>
      </p:sp>
      <p:sp>
        <p:nvSpPr>
          <p:cNvPr id="27" name="Text 25"/>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Suggest internal links</a:t>
            </a:r>
            <a:endParaRPr lang="en-US" sz="1200" dirty="0"/>
          </a:p>
        </p:txBody>
      </p:sp>
      <p:sp>
        <p:nvSpPr>
          <p:cNvPr id="28" name="Text 26"/>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056</a:t>
            </a:r>
            <a:endParaRPr lang="en-US" sz="1000" dirty="0"/>
          </a:p>
        </p:txBody>
      </p:sp>
      <p:sp>
        <p:nvSpPr>
          <p:cNvPr id="29" name="Text 27"/>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Recommend breadcrumbs</a:t>
            </a:r>
            <a:endParaRPr lang="en-US" sz="1200" dirty="0"/>
          </a:p>
        </p:txBody>
      </p:sp>
      <p:sp>
        <p:nvSpPr>
          <p:cNvPr id="30" name="Text 28"/>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057</a:t>
            </a:r>
            <a:endParaRPr lang="en-US" sz="1000" dirty="0"/>
          </a:p>
        </p:txBody>
      </p:sp>
      <p:sp>
        <p:nvSpPr>
          <p:cNvPr id="31" name="Text 29"/>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Summarize speed issues</a:t>
            </a:r>
            <a:endParaRPr lang="en-US" sz="1200" dirty="0"/>
          </a:p>
        </p:txBody>
      </p:sp>
      <p:sp>
        <p:nvSpPr>
          <p:cNvPr id="32" name="Text 30"/>
          <p:cNvSpPr/>
          <p:nvPr/>
        </p:nvSpPr>
        <p:spPr>
          <a:xfrm>
            <a:off x="6309360" y="4690872"/>
            <a:ext cx="530352" cy="256032"/>
          </a:xfrm>
          <a:prstGeom prst="rect">
            <a:avLst/>
          </a:prstGeom>
          <a:noFill/>
          <a:ln/>
        </p:spPr>
        <p:txBody>
          <a:bodyPr wrap="square" lIns="0" tIns="0" rIns="0" bIns="0" rtlCol="0" anchor="ctr"/>
          <a:lstStyle/>
          <a:p>
            <a:pPr marL="0" indent="0">
              <a:buNone/>
            </a:pPr>
            <a:r>
              <a:rPr lang="en-US" sz="1000" b="1" dirty="0">
                <a:solidFill>
                  <a:srgbClr val="7F6AFF"/>
                </a:solidFill>
              </a:rPr>
              <a:t>058</a:t>
            </a:r>
            <a:endParaRPr lang="en-US" sz="1000" dirty="0"/>
          </a:p>
        </p:txBody>
      </p:sp>
      <p:sp>
        <p:nvSpPr>
          <p:cNvPr id="33" name="Text 31"/>
          <p:cNvSpPr/>
          <p:nvPr/>
        </p:nvSpPr>
        <p:spPr>
          <a:xfrm>
            <a:off x="694944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Check mobile usability</a:t>
            </a:r>
            <a:endParaRPr lang="en-US" sz="1200" dirty="0"/>
          </a:p>
        </p:txBody>
      </p:sp>
      <p:sp>
        <p:nvSpPr>
          <p:cNvPr id="34" name="Text 32"/>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6</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Content Strategy &amp; Authority Building</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059</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topic clusters</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060</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expert interview questions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061</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notes into content</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062</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Find missing trust signals</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063</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case study outlines</a:t>
            </a:r>
            <a:endParaRPr lang="en-US" sz="1200" dirty="0"/>
          </a:p>
        </p:txBody>
      </p:sp>
      <p:sp>
        <p:nvSpPr>
          <p:cNvPr id="20" name="Text 18"/>
          <p:cNvSpPr/>
          <p:nvPr/>
        </p:nvSpPr>
        <p:spPr>
          <a:xfrm>
            <a:off x="685800" y="46908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064</a:t>
            </a:r>
            <a:endParaRPr lang="en-US" sz="1000" dirty="0"/>
          </a:p>
        </p:txBody>
      </p:sp>
      <p:sp>
        <p:nvSpPr>
          <p:cNvPr id="21" name="Text 19"/>
          <p:cNvSpPr/>
          <p:nvPr/>
        </p:nvSpPr>
        <p:spPr>
          <a:xfrm>
            <a:off x="132588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before/after content</a:t>
            </a:r>
            <a:endParaRPr lang="en-US" sz="1200" dirty="0"/>
          </a:p>
        </p:txBody>
      </p:sp>
      <p:sp>
        <p:nvSpPr>
          <p:cNvPr id="22" name="Text 20"/>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065</a:t>
            </a:r>
            <a:endParaRPr lang="en-US" sz="1000" dirty="0"/>
          </a:p>
        </p:txBody>
      </p:sp>
      <p:sp>
        <p:nvSpPr>
          <p:cNvPr id="23" name="Text 21"/>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educational posts</a:t>
            </a:r>
            <a:endParaRPr lang="en-US" sz="1200" dirty="0"/>
          </a:p>
        </p:txBody>
      </p:sp>
      <p:sp>
        <p:nvSpPr>
          <p:cNvPr id="24" name="Text 22"/>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066</a:t>
            </a:r>
            <a:endParaRPr lang="en-US" sz="1000" dirty="0"/>
          </a:p>
        </p:txBody>
      </p:sp>
      <p:sp>
        <p:nvSpPr>
          <p:cNvPr id="25" name="Text 23"/>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mistakes-to-avoid content</a:t>
            </a:r>
            <a:endParaRPr lang="en-US" sz="1200" dirty="0"/>
          </a:p>
        </p:txBody>
      </p:sp>
      <p:sp>
        <p:nvSpPr>
          <p:cNvPr id="26" name="Text 24"/>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067</a:t>
            </a:r>
            <a:endParaRPr lang="en-US" sz="1000" dirty="0"/>
          </a:p>
        </p:txBody>
      </p:sp>
      <p:sp>
        <p:nvSpPr>
          <p:cNvPr id="27" name="Text 25"/>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glossary content</a:t>
            </a:r>
            <a:endParaRPr lang="en-US" sz="1200" dirty="0"/>
          </a:p>
        </p:txBody>
      </p:sp>
      <p:sp>
        <p:nvSpPr>
          <p:cNvPr id="28" name="Text 26"/>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068</a:t>
            </a:r>
            <a:endParaRPr lang="en-US" sz="1000" dirty="0"/>
          </a:p>
        </p:txBody>
      </p:sp>
      <p:sp>
        <p:nvSpPr>
          <p:cNvPr id="29" name="Text 27"/>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objections into content</a:t>
            </a:r>
            <a:endParaRPr lang="en-US" sz="1200" dirty="0"/>
          </a:p>
        </p:txBody>
      </p:sp>
      <p:sp>
        <p:nvSpPr>
          <p:cNvPr id="30" name="Text 28"/>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069</a:t>
            </a:r>
            <a:endParaRPr lang="en-US" sz="1000" dirty="0"/>
          </a:p>
        </p:txBody>
      </p:sp>
      <p:sp>
        <p:nvSpPr>
          <p:cNvPr id="31" name="Text 29"/>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content by awareness level</a:t>
            </a:r>
            <a:endParaRPr lang="en-US" sz="1200" dirty="0"/>
          </a:p>
        </p:txBody>
      </p:sp>
      <p:sp>
        <p:nvSpPr>
          <p:cNvPr id="32" name="Text 30"/>
          <p:cNvSpPr/>
          <p:nvPr/>
        </p:nvSpPr>
        <p:spPr>
          <a:xfrm>
            <a:off x="6309360" y="46908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070</a:t>
            </a:r>
            <a:endParaRPr lang="en-US" sz="1000" dirty="0"/>
          </a:p>
        </p:txBody>
      </p:sp>
      <p:sp>
        <p:nvSpPr>
          <p:cNvPr id="33" name="Text 31"/>
          <p:cNvSpPr/>
          <p:nvPr/>
        </p:nvSpPr>
        <p:spPr>
          <a:xfrm>
            <a:off x="694944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reviews into themes</a:t>
            </a:r>
            <a:endParaRPr lang="en-US" sz="1200" dirty="0"/>
          </a:p>
        </p:txBody>
      </p:sp>
      <p:sp>
        <p:nvSpPr>
          <p:cNvPr id="34" name="Text 32"/>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FFB84D"/>
          </a:solidFill>
          <a:ln w="12700">
            <a:solidFill>
              <a:srgbClr val="FFB84D">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7</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Reporting, Analytics &amp; Business Insight</a:t>
            </a:r>
            <a:endParaRPr lang="en-US" sz="2600" dirty="0"/>
          </a:p>
        </p:txBody>
      </p:sp>
      <p:sp>
        <p:nvSpPr>
          <p:cNvPr id="9" name="Shape 7"/>
          <p:cNvSpPr/>
          <p:nvPr/>
        </p:nvSpPr>
        <p:spPr>
          <a:xfrm>
            <a:off x="594360" y="1783080"/>
            <a:ext cx="2560320" cy="32004"/>
          </a:xfrm>
          <a:prstGeom prst="rect">
            <a:avLst/>
          </a:prstGeom>
          <a:solidFill>
            <a:srgbClr val="FFB84D"/>
          </a:solidFill>
          <a:ln w="12700">
            <a:solidFill>
              <a:srgbClr val="FFB84D">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Summarize GSC data</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Find low-CTR opportunities</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Explain traffic drops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report summaries</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Prioritize content refreshes</a:t>
            </a:r>
            <a:endParaRPr lang="en-US" sz="1200" dirty="0"/>
          </a:p>
        </p:txBody>
      </p:sp>
      <p:sp>
        <p:nvSpPr>
          <p:cNvPr id="20" name="Text 18"/>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076</a:t>
            </a:r>
            <a:endParaRPr lang="en-US" sz="1000" dirty="0"/>
          </a:p>
        </p:txBody>
      </p:sp>
      <p:sp>
        <p:nvSpPr>
          <p:cNvPr id="21" name="Text 19"/>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Explain dashboard metrics</a:t>
            </a:r>
            <a:endParaRPr lang="en-US" sz="1200" dirty="0"/>
          </a:p>
        </p:txBody>
      </p:sp>
      <p:sp>
        <p:nvSpPr>
          <p:cNvPr id="22" name="Text 20"/>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077</a:t>
            </a:r>
            <a:endParaRPr lang="en-US" sz="1000" dirty="0"/>
          </a:p>
        </p:txBody>
      </p:sp>
      <p:sp>
        <p:nvSpPr>
          <p:cNvPr id="23" name="Text 21"/>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lead quality patterns</a:t>
            </a:r>
            <a:endParaRPr lang="en-US" sz="1200" dirty="0"/>
          </a:p>
        </p:txBody>
      </p:sp>
      <p:sp>
        <p:nvSpPr>
          <p:cNvPr id="24" name="Text 22"/>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078</a:t>
            </a:r>
            <a:endParaRPr lang="en-US" sz="1000" dirty="0"/>
          </a:p>
        </p:txBody>
      </p:sp>
      <p:sp>
        <p:nvSpPr>
          <p:cNvPr id="25" name="Text 23"/>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call notes into SEO insight</a:t>
            </a:r>
            <a:endParaRPr lang="en-US" sz="1200" dirty="0"/>
          </a:p>
        </p:txBody>
      </p:sp>
      <p:sp>
        <p:nvSpPr>
          <p:cNvPr id="26" name="Text 24"/>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079</a:t>
            </a:r>
            <a:endParaRPr lang="en-US" sz="1000" dirty="0"/>
          </a:p>
        </p:txBody>
      </p:sp>
      <p:sp>
        <p:nvSpPr>
          <p:cNvPr id="27" name="Text 25"/>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content scorecard</a:t>
            </a:r>
            <a:endParaRPr lang="en-US" sz="1200" dirty="0"/>
          </a:p>
        </p:txBody>
      </p:sp>
      <p:sp>
        <p:nvSpPr>
          <p:cNvPr id="28" name="Text 26"/>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FFB84D"/>
                </a:solidFill>
              </a:rPr>
              <a:t>080</a:t>
            </a:r>
            <a:endParaRPr lang="en-US" sz="1000" dirty="0"/>
          </a:p>
        </p:txBody>
      </p:sp>
      <p:sp>
        <p:nvSpPr>
          <p:cNvPr id="29" name="Text 27"/>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next-step recommendations</a:t>
            </a:r>
            <a:endParaRPr lang="en-US" sz="1200" dirty="0"/>
          </a:p>
        </p:txBody>
      </p:sp>
      <p:sp>
        <p:nvSpPr>
          <p:cNvPr id="30" name="Text 2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8</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Conversion, Trust &amp; User Experience</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Review homepage message</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contact page</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form questions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trust microcopy</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testimonial placement</a:t>
            </a:r>
            <a:endParaRPr lang="en-US" sz="1200" dirty="0"/>
          </a:p>
        </p:txBody>
      </p:sp>
      <p:sp>
        <p:nvSpPr>
          <p:cNvPr id="20" name="Text 18"/>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086</a:t>
            </a:r>
            <a:endParaRPr lang="en-US" sz="1000" dirty="0"/>
          </a:p>
        </p:txBody>
      </p:sp>
      <p:sp>
        <p:nvSpPr>
          <p:cNvPr id="21" name="Text 19"/>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service-specific CTAs</a:t>
            </a:r>
            <a:endParaRPr lang="en-US" sz="1200" dirty="0"/>
          </a:p>
        </p:txBody>
      </p:sp>
      <p:sp>
        <p:nvSpPr>
          <p:cNvPr id="22" name="Text 20"/>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087</a:t>
            </a:r>
            <a:endParaRPr lang="en-US" sz="1000" dirty="0"/>
          </a:p>
        </p:txBody>
      </p:sp>
      <p:sp>
        <p:nvSpPr>
          <p:cNvPr id="23" name="Text 21"/>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Identify missing decision info</a:t>
            </a:r>
            <a:endParaRPr lang="en-US" sz="1200" dirty="0"/>
          </a:p>
        </p:txBody>
      </p:sp>
      <p:sp>
        <p:nvSpPr>
          <p:cNvPr id="24" name="Text 22"/>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088</a:t>
            </a:r>
            <a:endParaRPr lang="en-US" sz="1000" dirty="0"/>
          </a:p>
        </p:txBody>
      </p:sp>
      <p:sp>
        <p:nvSpPr>
          <p:cNvPr id="25" name="Text 23"/>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thank-you pages</a:t>
            </a:r>
            <a:endParaRPr lang="en-US" sz="1200" dirty="0"/>
          </a:p>
        </p:txBody>
      </p:sp>
      <p:sp>
        <p:nvSpPr>
          <p:cNvPr id="26" name="Text 24"/>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089</a:t>
            </a:r>
            <a:endParaRPr lang="en-US" sz="1000" dirty="0"/>
          </a:p>
        </p:txBody>
      </p:sp>
      <p:sp>
        <p:nvSpPr>
          <p:cNvPr id="27" name="Text 25"/>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follow-up sequences</a:t>
            </a:r>
            <a:endParaRPr lang="en-US" sz="1200" dirty="0"/>
          </a:p>
        </p:txBody>
      </p:sp>
      <p:sp>
        <p:nvSpPr>
          <p:cNvPr id="28" name="Text 26"/>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1BD8FF"/>
                </a:solidFill>
              </a:rPr>
              <a:t>090</a:t>
            </a:r>
            <a:endParaRPr lang="en-US" sz="1000" dirty="0"/>
          </a:p>
        </p:txBody>
      </p:sp>
      <p:sp>
        <p:nvSpPr>
          <p:cNvPr id="29" name="Text 27"/>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Turn content into sales enablement</a:t>
            </a:r>
            <a:endParaRPr lang="en-US" sz="1200" dirty="0"/>
          </a:p>
        </p:txBody>
      </p:sp>
      <p:sp>
        <p:nvSpPr>
          <p:cNvPr id="30" name="Text 2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95E06C"/>
          </a:solidFill>
          <a:ln w="12700">
            <a:solidFill>
              <a:srgbClr val="95E06C">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9</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AI Search, Brand Visibility &amp; Future-Proofing</a:t>
            </a:r>
            <a:endParaRPr lang="en-US" sz="2600" dirty="0"/>
          </a:p>
        </p:txBody>
      </p:sp>
      <p:sp>
        <p:nvSpPr>
          <p:cNvPr id="9" name="Shape 7"/>
          <p:cNvSpPr/>
          <p:nvPr/>
        </p:nvSpPr>
        <p:spPr>
          <a:xfrm>
            <a:off x="594360" y="1783080"/>
            <a:ext cx="2560320" cy="32004"/>
          </a:xfrm>
          <a:prstGeom prst="rect">
            <a:avLst/>
          </a:prstGeom>
          <a:solidFill>
            <a:srgbClr val="95E06C"/>
          </a:solidFill>
          <a:ln w="12700">
            <a:solidFill>
              <a:srgbClr val="95E06C">
                <a:alpha val="0"/>
              </a:srgbClr>
            </a:solidFill>
            <a:prstDash val="solid"/>
          </a:ln>
        </p:spPr>
        <p:txBody>
          <a:bodyPr/>
          <a:lstStyle/>
          <a:p>
            <a:endParaRPr lang="en-US"/>
          </a:p>
        </p:txBody>
      </p:sp>
      <p:sp>
        <p:nvSpPr>
          <p:cNvPr id="10" name="Text 8"/>
          <p:cNvSpPr/>
          <p:nvPr/>
        </p:nvSpPr>
        <p:spPr>
          <a:xfrm>
            <a:off x="68580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091</a:t>
            </a:r>
            <a:endParaRPr lang="en-US" sz="1000" dirty="0"/>
          </a:p>
        </p:txBody>
      </p:sp>
      <p:sp>
        <p:nvSpPr>
          <p:cNvPr id="11" name="Text 9"/>
          <p:cNvSpPr/>
          <p:nvPr/>
        </p:nvSpPr>
        <p:spPr>
          <a:xfrm>
            <a:off x="132588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Define business entity description</a:t>
            </a:r>
            <a:endParaRPr lang="en-US" sz="1200" dirty="0"/>
          </a:p>
        </p:txBody>
      </p:sp>
      <p:sp>
        <p:nvSpPr>
          <p:cNvPr id="12" name="Text 10"/>
          <p:cNvSpPr/>
          <p:nvPr/>
        </p:nvSpPr>
        <p:spPr>
          <a:xfrm>
            <a:off x="68580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092</a:t>
            </a:r>
            <a:endParaRPr lang="en-US" sz="1000" dirty="0"/>
          </a:p>
        </p:txBody>
      </p:sp>
      <p:sp>
        <p:nvSpPr>
          <p:cNvPr id="13" name="Text 11"/>
          <p:cNvSpPr/>
          <p:nvPr/>
        </p:nvSpPr>
        <p:spPr>
          <a:xfrm>
            <a:off x="132588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Improve About page credibility</a:t>
            </a:r>
            <a:endParaRPr lang="en-US" sz="1200" dirty="0"/>
          </a:p>
        </p:txBody>
      </p:sp>
      <p:sp>
        <p:nvSpPr>
          <p:cNvPr id="14" name="Text 12"/>
          <p:cNvSpPr/>
          <p:nvPr/>
        </p:nvSpPr>
        <p:spPr>
          <a:xfrm>
            <a:off x="68580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093</a:t>
            </a:r>
            <a:endParaRPr lang="en-US" sz="1000" dirty="0"/>
          </a:p>
        </p:txBody>
      </p:sp>
      <p:sp>
        <p:nvSpPr>
          <p:cNvPr id="15" name="Text 13"/>
          <p:cNvSpPr/>
          <p:nvPr/>
        </p:nvSpPr>
        <p:spPr>
          <a:xfrm>
            <a:off x="132588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expert bios</a:t>
            </a:r>
            <a:endParaRPr lang="en-US" sz="1200" dirty="0"/>
          </a:p>
        </p:txBody>
      </p:sp>
      <p:sp>
        <p:nvSpPr>
          <p:cNvPr id="16" name="Text 14"/>
          <p:cNvSpPr/>
          <p:nvPr/>
        </p:nvSpPr>
        <p:spPr>
          <a:xfrm>
            <a:off x="68580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094</a:t>
            </a:r>
            <a:endParaRPr lang="en-US" sz="1000" dirty="0"/>
          </a:p>
        </p:txBody>
      </p:sp>
      <p:sp>
        <p:nvSpPr>
          <p:cNvPr id="17" name="Text 15"/>
          <p:cNvSpPr/>
          <p:nvPr/>
        </p:nvSpPr>
        <p:spPr>
          <a:xfrm>
            <a:off x="132588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source-of-truth document</a:t>
            </a:r>
            <a:endParaRPr lang="en-US" sz="1200" dirty="0"/>
          </a:p>
        </p:txBody>
      </p:sp>
      <p:sp>
        <p:nvSpPr>
          <p:cNvPr id="18" name="Text 16"/>
          <p:cNvSpPr/>
          <p:nvPr/>
        </p:nvSpPr>
        <p:spPr>
          <a:xfrm>
            <a:off x="68580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095</a:t>
            </a:r>
            <a:endParaRPr lang="en-US" sz="1000" dirty="0"/>
          </a:p>
        </p:txBody>
      </p:sp>
      <p:sp>
        <p:nvSpPr>
          <p:cNvPr id="19" name="Text 17"/>
          <p:cNvSpPr/>
          <p:nvPr/>
        </p:nvSpPr>
        <p:spPr>
          <a:xfrm>
            <a:off x="132588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Check for generic content</a:t>
            </a:r>
            <a:endParaRPr lang="en-US" sz="1200" dirty="0"/>
          </a:p>
        </p:txBody>
      </p:sp>
      <p:sp>
        <p:nvSpPr>
          <p:cNvPr id="20" name="Text 18"/>
          <p:cNvSpPr/>
          <p:nvPr/>
        </p:nvSpPr>
        <p:spPr>
          <a:xfrm>
            <a:off x="685800" y="46908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096</a:t>
            </a:r>
            <a:endParaRPr lang="en-US" sz="1000" dirty="0"/>
          </a:p>
        </p:txBody>
      </p:sp>
      <p:sp>
        <p:nvSpPr>
          <p:cNvPr id="21" name="Text 19"/>
          <p:cNvSpPr/>
          <p:nvPr/>
        </p:nvSpPr>
        <p:spPr>
          <a:xfrm>
            <a:off x="1325880" y="46634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original insight ideas</a:t>
            </a:r>
            <a:endParaRPr lang="en-US" sz="1200" dirty="0"/>
          </a:p>
        </p:txBody>
      </p:sp>
      <p:sp>
        <p:nvSpPr>
          <p:cNvPr id="22" name="Text 20"/>
          <p:cNvSpPr/>
          <p:nvPr/>
        </p:nvSpPr>
        <p:spPr>
          <a:xfrm>
            <a:off x="6309360" y="217627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097</a:t>
            </a:r>
            <a:endParaRPr lang="en-US" sz="1000" dirty="0"/>
          </a:p>
        </p:txBody>
      </p:sp>
      <p:sp>
        <p:nvSpPr>
          <p:cNvPr id="23" name="Text 21"/>
          <p:cNvSpPr/>
          <p:nvPr/>
        </p:nvSpPr>
        <p:spPr>
          <a:xfrm>
            <a:off x="6949440" y="214884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Prepare for AI answer engines</a:t>
            </a:r>
            <a:endParaRPr lang="en-US" sz="1200" dirty="0"/>
          </a:p>
        </p:txBody>
      </p:sp>
      <p:sp>
        <p:nvSpPr>
          <p:cNvPr id="24" name="Text 22"/>
          <p:cNvSpPr/>
          <p:nvPr/>
        </p:nvSpPr>
        <p:spPr>
          <a:xfrm>
            <a:off x="6309360" y="267919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098</a:t>
            </a:r>
            <a:endParaRPr lang="en-US" sz="1000" dirty="0"/>
          </a:p>
        </p:txBody>
      </p:sp>
      <p:sp>
        <p:nvSpPr>
          <p:cNvPr id="25" name="Text 23"/>
          <p:cNvSpPr/>
          <p:nvPr/>
        </p:nvSpPr>
        <p:spPr>
          <a:xfrm>
            <a:off x="6949440" y="265176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Add concise answer blocks</a:t>
            </a:r>
            <a:endParaRPr lang="en-US" sz="1200" dirty="0"/>
          </a:p>
        </p:txBody>
      </p:sp>
      <p:sp>
        <p:nvSpPr>
          <p:cNvPr id="26" name="Text 24"/>
          <p:cNvSpPr/>
          <p:nvPr/>
        </p:nvSpPr>
        <p:spPr>
          <a:xfrm>
            <a:off x="6309360" y="318211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099</a:t>
            </a:r>
            <a:endParaRPr lang="en-US" sz="1000" dirty="0"/>
          </a:p>
        </p:txBody>
      </p:sp>
      <p:sp>
        <p:nvSpPr>
          <p:cNvPr id="27" name="Text 25"/>
          <p:cNvSpPr/>
          <p:nvPr/>
        </p:nvSpPr>
        <p:spPr>
          <a:xfrm>
            <a:off x="6949440" y="315468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Audit brand consistency</a:t>
            </a:r>
            <a:endParaRPr lang="en-US" sz="1200" dirty="0"/>
          </a:p>
        </p:txBody>
      </p:sp>
      <p:sp>
        <p:nvSpPr>
          <p:cNvPr id="28" name="Text 26"/>
          <p:cNvSpPr/>
          <p:nvPr/>
        </p:nvSpPr>
        <p:spPr>
          <a:xfrm>
            <a:off x="6309360" y="368503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100</a:t>
            </a:r>
            <a:endParaRPr lang="en-US" sz="1000" dirty="0"/>
          </a:p>
        </p:txBody>
      </p:sp>
      <p:sp>
        <p:nvSpPr>
          <p:cNvPr id="29" name="Text 27"/>
          <p:cNvSpPr/>
          <p:nvPr/>
        </p:nvSpPr>
        <p:spPr>
          <a:xfrm>
            <a:off x="6949440" y="365760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Create maintenance plan</a:t>
            </a:r>
            <a:endParaRPr lang="en-US" sz="1200" dirty="0"/>
          </a:p>
        </p:txBody>
      </p:sp>
      <p:sp>
        <p:nvSpPr>
          <p:cNvPr id="30" name="Text 28"/>
          <p:cNvSpPr/>
          <p:nvPr/>
        </p:nvSpPr>
        <p:spPr>
          <a:xfrm>
            <a:off x="6309360" y="4187952"/>
            <a:ext cx="530352" cy="256032"/>
          </a:xfrm>
          <a:prstGeom prst="rect">
            <a:avLst/>
          </a:prstGeom>
          <a:noFill/>
          <a:ln/>
        </p:spPr>
        <p:txBody>
          <a:bodyPr wrap="square" lIns="0" tIns="0" rIns="0" bIns="0" rtlCol="0" anchor="ctr"/>
          <a:lstStyle/>
          <a:p>
            <a:pPr marL="0" indent="0">
              <a:buNone/>
            </a:pPr>
            <a:r>
              <a:rPr lang="en-US" sz="1000" b="1" dirty="0">
                <a:solidFill>
                  <a:srgbClr val="95E06C"/>
                </a:solidFill>
              </a:rPr>
              <a:t>101</a:t>
            </a:r>
            <a:endParaRPr lang="en-US" sz="1000" dirty="0"/>
          </a:p>
        </p:txBody>
      </p:sp>
      <p:sp>
        <p:nvSpPr>
          <p:cNvPr id="31" name="Text 29"/>
          <p:cNvSpPr/>
          <p:nvPr/>
        </p:nvSpPr>
        <p:spPr>
          <a:xfrm>
            <a:off x="6949440" y="4160520"/>
            <a:ext cx="4709160" cy="384048"/>
          </a:xfrm>
          <a:prstGeom prst="rect">
            <a:avLst/>
          </a:prstGeom>
          <a:noFill/>
          <a:ln/>
        </p:spPr>
        <p:txBody>
          <a:bodyPr wrap="square" lIns="0" tIns="0" rIns="0" bIns="0" rtlCol="0" anchor="ctr">
            <a:normAutofit/>
          </a:bodyPr>
          <a:lstStyle/>
          <a:p>
            <a:pPr marL="0" indent="0">
              <a:buNone/>
            </a:pPr>
            <a:r>
              <a:rPr lang="en-US" sz="1200" dirty="0">
                <a:solidFill>
                  <a:srgbClr val="082032"/>
                </a:solidFill>
              </a:rPr>
              <a:t>Build SEO action scorecard</a:t>
            </a:r>
            <a:endParaRPr lang="en-US" sz="1200" dirty="0"/>
          </a:p>
        </p:txBody>
      </p:sp>
      <p:sp>
        <p:nvSpPr>
          <p:cNvPr id="32" name="Text 30"/>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868680"/>
            <a:ext cx="9144000" cy="548640"/>
          </a:xfrm>
          <a:prstGeom prst="rect">
            <a:avLst/>
          </a:prstGeom>
          <a:noFill/>
          <a:ln/>
        </p:spPr>
        <p:txBody>
          <a:bodyPr wrap="square" lIns="0" tIns="0" rIns="0" bIns="0" rtlCol="0" anchor="ctr">
            <a:normAutofit/>
          </a:bodyPr>
          <a:lstStyle/>
          <a:p>
            <a:pPr marL="0" indent="0">
              <a:buNone/>
            </a:pPr>
            <a:r>
              <a:rPr lang="en-US" sz="3200" b="1" dirty="0">
                <a:solidFill>
                  <a:srgbClr val="082032"/>
                </a:solidFill>
                <a:latin typeface="Aptos Display" pitchFamily="34" charset="0"/>
                <a:ea typeface="Aptos Display" pitchFamily="34" charset="-122"/>
                <a:cs typeface="Aptos Display" pitchFamily="34" charset="-120"/>
              </a:rPr>
              <a:t>Where AI actually fits in SEO</a:t>
            </a:r>
            <a:endParaRPr lang="en-US" sz="3200" dirty="0"/>
          </a:p>
        </p:txBody>
      </p:sp>
      <p:sp>
        <p:nvSpPr>
          <p:cNvPr id="7" name="Text 5"/>
          <p:cNvSpPr/>
          <p:nvPr/>
        </p:nvSpPr>
        <p:spPr>
          <a:xfrm>
            <a:off x="621792" y="1481328"/>
            <a:ext cx="9875520" cy="384048"/>
          </a:xfrm>
          <a:prstGeom prst="rect">
            <a:avLst/>
          </a:prstGeom>
          <a:noFill/>
          <a:ln/>
        </p:spPr>
        <p:txBody>
          <a:bodyPr wrap="square" lIns="0" tIns="0" rIns="0" bIns="0" rtlCol="0" anchor="ctr">
            <a:normAutofit/>
          </a:bodyPr>
          <a:lstStyle/>
          <a:p>
            <a:pPr marL="0" indent="0">
              <a:buNone/>
            </a:pPr>
            <a:r>
              <a:rPr lang="en-US" sz="1500" dirty="0">
                <a:solidFill>
                  <a:srgbClr val="38546D"/>
                </a:solidFill>
                <a:latin typeface="Aptos" pitchFamily="34" charset="0"/>
                <a:ea typeface="Aptos" pitchFamily="34" charset="-122"/>
                <a:cs typeface="Aptos" pitchFamily="34" charset="-120"/>
              </a:rPr>
              <a:t>AI is strongest when it organizes, drafts, summarizes, and suggests. Humans still decide what is true, useful, and strategic.</a:t>
            </a:r>
            <a:endParaRPr lang="en-US" sz="1500" dirty="0"/>
          </a:p>
        </p:txBody>
      </p:sp>
      <p:sp>
        <p:nvSpPr>
          <p:cNvPr id="8" name="Shape 6"/>
          <p:cNvSpPr/>
          <p:nvPr/>
        </p:nvSpPr>
        <p:spPr>
          <a:xfrm>
            <a:off x="658368" y="2331720"/>
            <a:ext cx="205740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9" name="Text 7"/>
          <p:cNvSpPr/>
          <p:nvPr/>
        </p:nvSpPr>
        <p:spPr>
          <a:xfrm>
            <a:off x="822960" y="249631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01</a:t>
            </a:r>
            <a:endParaRPr lang="en-US" sz="1400" dirty="0"/>
          </a:p>
        </p:txBody>
      </p:sp>
      <p:sp>
        <p:nvSpPr>
          <p:cNvPr id="10" name="Text 8"/>
          <p:cNvSpPr/>
          <p:nvPr/>
        </p:nvSpPr>
        <p:spPr>
          <a:xfrm>
            <a:off x="822960" y="2816352"/>
            <a:ext cx="17282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Research</a:t>
            </a:r>
            <a:endParaRPr lang="en-US" sz="1450" dirty="0"/>
          </a:p>
        </p:txBody>
      </p:sp>
      <p:sp>
        <p:nvSpPr>
          <p:cNvPr id="11" name="Text 9"/>
          <p:cNvSpPr/>
          <p:nvPr/>
        </p:nvSpPr>
        <p:spPr>
          <a:xfrm>
            <a:off x="822960" y="3264408"/>
            <a:ext cx="172821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Keywords, questions, search intent, competitive patterns</a:t>
            </a:r>
            <a:endParaRPr lang="en-US" sz="1080" dirty="0"/>
          </a:p>
        </p:txBody>
      </p:sp>
      <p:sp>
        <p:nvSpPr>
          <p:cNvPr id="12" name="Shape 10"/>
          <p:cNvSpPr/>
          <p:nvPr/>
        </p:nvSpPr>
        <p:spPr>
          <a:xfrm>
            <a:off x="2944368" y="2331720"/>
            <a:ext cx="205740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13" name="Text 11"/>
          <p:cNvSpPr/>
          <p:nvPr/>
        </p:nvSpPr>
        <p:spPr>
          <a:xfrm>
            <a:off x="3108960" y="249631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02</a:t>
            </a:r>
            <a:endParaRPr lang="en-US" sz="1400" dirty="0"/>
          </a:p>
        </p:txBody>
      </p:sp>
      <p:sp>
        <p:nvSpPr>
          <p:cNvPr id="14" name="Text 12"/>
          <p:cNvSpPr/>
          <p:nvPr/>
        </p:nvSpPr>
        <p:spPr>
          <a:xfrm>
            <a:off x="3108960" y="2816352"/>
            <a:ext cx="17282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Structure</a:t>
            </a:r>
            <a:endParaRPr lang="en-US" sz="1450" dirty="0"/>
          </a:p>
        </p:txBody>
      </p:sp>
      <p:sp>
        <p:nvSpPr>
          <p:cNvPr id="15" name="Text 13"/>
          <p:cNvSpPr/>
          <p:nvPr/>
        </p:nvSpPr>
        <p:spPr>
          <a:xfrm>
            <a:off x="3108960" y="3264408"/>
            <a:ext cx="172821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Outlines, clusters, page maps, content briefs</a:t>
            </a:r>
            <a:endParaRPr lang="en-US" sz="1080" dirty="0"/>
          </a:p>
        </p:txBody>
      </p:sp>
      <p:sp>
        <p:nvSpPr>
          <p:cNvPr id="16" name="Shape 14"/>
          <p:cNvSpPr/>
          <p:nvPr/>
        </p:nvSpPr>
        <p:spPr>
          <a:xfrm>
            <a:off x="5230368" y="2331720"/>
            <a:ext cx="205740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17" name="Text 15"/>
          <p:cNvSpPr/>
          <p:nvPr/>
        </p:nvSpPr>
        <p:spPr>
          <a:xfrm>
            <a:off x="5394960" y="249631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03</a:t>
            </a:r>
            <a:endParaRPr lang="en-US" sz="1400" dirty="0"/>
          </a:p>
        </p:txBody>
      </p:sp>
      <p:sp>
        <p:nvSpPr>
          <p:cNvPr id="18" name="Text 16"/>
          <p:cNvSpPr/>
          <p:nvPr/>
        </p:nvSpPr>
        <p:spPr>
          <a:xfrm>
            <a:off x="5394960" y="2816352"/>
            <a:ext cx="17282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Drafting</a:t>
            </a:r>
            <a:endParaRPr lang="en-US" sz="1450" dirty="0"/>
          </a:p>
        </p:txBody>
      </p:sp>
      <p:sp>
        <p:nvSpPr>
          <p:cNvPr id="19" name="Text 17"/>
          <p:cNvSpPr/>
          <p:nvPr/>
        </p:nvSpPr>
        <p:spPr>
          <a:xfrm>
            <a:off x="5394960" y="3264408"/>
            <a:ext cx="172821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First drafts, titles, FAQs, meta descriptions, CTAs</a:t>
            </a:r>
            <a:endParaRPr lang="en-US" sz="1080" dirty="0"/>
          </a:p>
        </p:txBody>
      </p:sp>
      <p:sp>
        <p:nvSpPr>
          <p:cNvPr id="20" name="Shape 18"/>
          <p:cNvSpPr/>
          <p:nvPr/>
        </p:nvSpPr>
        <p:spPr>
          <a:xfrm>
            <a:off x="7516368" y="2331720"/>
            <a:ext cx="205740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21" name="Text 19"/>
          <p:cNvSpPr/>
          <p:nvPr/>
        </p:nvSpPr>
        <p:spPr>
          <a:xfrm>
            <a:off x="7680960" y="2496312"/>
            <a:ext cx="658368" cy="256032"/>
          </a:xfrm>
          <a:prstGeom prst="rect">
            <a:avLst/>
          </a:prstGeom>
          <a:noFill/>
          <a:ln/>
        </p:spPr>
        <p:txBody>
          <a:bodyPr wrap="square" lIns="0" tIns="0" rIns="0" bIns="0" rtlCol="0" anchor="ctr"/>
          <a:lstStyle/>
          <a:p>
            <a:pPr marL="0" indent="0">
              <a:buNone/>
            </a:pPr>
            <a:r>
              <a:rPr lang="en-US" sz="1400" b="1" dirty="0">
                <a:solidFill>
                  <a:srgbClr val="7F6AFF"/>
                </a:solidFill>
                <a:latin typeface="Aptos Display" pitchFamily="34" charset="0"/>
                <a:ea typeface="Aptos Display" pitchFamily="34" charset="-122"/>
                <a:cs typeface="Aptos Display" pitchFamily="34" charset="-120"/>
              </a:rPr>
              <a:t>04</a:t>
            </a:r>
            <a:endParaRPr lang="en-US" sz="1400" dirty="0"/>
          </a:p>
        </p:txBody>
      </p:sp>
      <p:sp>
        <p:nvSpPr>
          <p:cNvPr id="22" name="Text 20"/>
          <p:cNvSpPr/>
          <p:nvPr/>
        </p:nvSpPr>
        <p:spPr>
          <a:xfrm>
            <a:off x="7680960" y="2816352"/>
            <a:ext cx="17282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Analysis</a:t>
            </a:r>
            <a:endParaRPr lang="en-US" sz="1450" dirty="0"/>
          </a:p>
        </p:txBody>
      </p:sp>
      <p:sp>
        <p:nvSpPr>
          <p:cNvPr id="23" name="Text 21"/>
          <p:cNvSpPr/>
          <p:nvPr/>
        </p:nvSpPr>
        <p:spPr>
          <a:xfrm>
            <a:off x="7680960" y="3264408"/>
            <a:ext cx="172821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GSC summaries, report explanations, opportunity lists</a:t>
            </a:r>
            <a:endParaRPr lang="en-US" sz="1080" dirty="0"/>
          </a:p>
        </p:txBody>
      </p:sp>
      <p:sp>
        <p:nvSpPr>
          <p:cNvPr id="24" name="Shape 22"/>
          <p:cNvSpPr/>
          <p:nvPr/>
        </p:nvSpPr>
        <p:spPr>
          <a:xfrm>
            <a:off x="9802368" y="2331720"/>
            <a:ext cx="2057400" cy="1920240"/>
          </a:xfrm>
          <a:prstGeom prst="roundRect">
            <a:avLst>
              <a:gd name="adj" fmla="val 3810"/>
            </a:avLst>
          </a:prstGeom>
          <a:solidFill>
            <a:srgbClr val="FFFFFF"/>
          </a:solidFill>
          <a:ln w="7620">
            <a:solidFill>
              <a:srgbClr val="D1EAF8"/>
            </a:solidFill>
            <a:prstDash val="solid"/>
          </a:ln>
        </p:spPr>
        <p:txBody>
          <a:bodyPr/>
          <a:lstStyle/>
          <a:p>
            <a:endParaRPr lang="en-US"/>
          </a:p>
        </p:txBody>
      </p:sp>
      <p:sp>
        <p:nvSpPr>
          <p:cNvPr id="25" name="Text 23"/>
          <p:cNvSpPr/>
          <p:nvPr/>
        </p:nvSpPr>
        <p:spPr>
          <a:xfrm>
            <a:off x="9966960" y="2496312"/>
            <a:ext cx="658368" cy="256032"/>
          </a:xfrm>
          <a:prstGeom prst="rect">
            <a:avLst/>
          </a:prstGeom>
          <a:noFill/>
          <a:ln/>
        </p:spPr>
        <p:txBody>
          <a:bodyPr wrap="square" lIns="0" tIns="0" rIns="0" bIns="0" rtlCol="0" anchor="ctr"/>
          <a:lstStyle/>
          <a:p>
            <a:pPr marL="0" indent="0">
              <a:buNone/>
            </a:pPr>
            <a:r>
              <a:rPr lang="en-US" sz="1400" b="1" dirty="0">
                <a:solidFill>
                  <a:srgbClr val="0B57D0"/>
                </a:solidFill>
                <a:latin typeface="Aptos Display" pitchFamily="34" charset="0"/>
                <a:ea typeface="Aptos Display" pitchFamily="34" charset="-122"/>
                <a:cs typeface="Aptos Display" pitchFamily="34" charset="-120"/>
              </a:rPr>
              <a:t>05</a:t>
            </a:r>
            <a:endParaRPr lang="en-US" sz="1400" dirty="0"/>
          </a:p>
        </p:txBody>
      </p:sp>
      <p:sp>
        <p:nvSpPr>
          <p:cNvPr id="26" name="Text 24"/>
          <p:cNvSpPr/>
          <p:nvPr/>
        </p:nvSpPr>
        <p:spPr>
          <a:xfrm>
            <a:off x="9966960" y="2816352"/>
            <a:ext cx="172821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Quality control</a:t>
            </a:r>
            <a:endParaRPr lang="en-US" sz="1450" dirty="0"/>
          </a:p>
        </p:txBody>
      </p:sp>
      <p:sp>
        <p:nvSpPr>
          <p:cNvPr id="27" name="Text 25"/>
          <p:cNvSpPr/>
          <p:nvPr/>
        </p:nvSpPr>
        <p:spPr>
          <a:xfrm>
            <a:off x="9966960" y="3264408"/>
            <a:ext cx="1728216" cy="841248"/>
          </a:xfrm>
          <a:prstGeom prst="rect">
            <a:avLst/>
          </a:prstGeom>
          <a:noFill/>
          <a:ln/>
        </p:spPr>
        <p:txBody>
          <a:bodyPr wrap="square" lIns="0" tIns="0" rIns="0" bIns="0" rtlCol="0" anchor="ctr">
            <a:normAutofit/>
          </a:bodyPr>
          <a:lstStyle/>
          <a:p>
            <a:pPr marL="0" indent="0">
              <a:buNone/>
            </a:pPr>
            <a:r>
              <a:rPr lang="en-US" sz="1080" dirty="0">
                <a:solidFill>
                  <a:srgbClr val="25445E"/>
                </a:solidFill>
              </a:rPr>
              <a:t>Brand voice checks, readability, missing proof, risk flags</a:t>
            </a:r>
            <a:endParaRPr lang="en-US" sz="1080" dirty="0"/>
          </a:p>
        </p:txBody>
      </p:sp>
      <p:sp>
        <p:nvSpPr>
          <p:cNvPr id="28" name="Shape 26"/>
          <p:cNvSpPr/>
          <p:nvPr/>
        </p:nvSpPr>
        <p:spPr>
          <a:xfrm>
            <a:off x="777240" y="5102352"/>
            <a:ext cx="10424160" cy="594360"/>
          </a:xfrm>
          <a:prstGeom prst="roundRect">
            <a:avLst>
              <a:gd name="adj" fmla="val 12308"/>
            </a:avLst>
          </a:prstGeom>
          <a:solidFill>
            <a:srgbClr val="F4FBFF"/>
          </a:solidFill>
          <a:ln w="13970">
            <a:solidFill>
              <a:srgbClr val="1BD8FF"/>
            </a:solidFill>
            <a:prstDash val="solid"/>
          </a:ln>
        </p:spPr>
        <p:txBody>
          <a:bodyPr/>
          <a:lstStyle/>
          <a:p>
            <a:endParaRPr lang="en-US"/>
          </a:p>
        </p:txBody>
      </p:sp>
      <p:sp>
        <p:nvSpPr>
          <p:cNvPr id="29" name="Shape 27"/>
          <p:cNvSpPr/>
          <p:nvPr/>
        </p:nvSpPr>
        <p:spPr>
          <a:xfrm>
            <a:off x="777240" y="5148072"/>
            <a:ext cx="64008" cy="502920"/>
          </a:xfrm>
          <a:prstGeom prst="rect">
            <a:avLst/>
          </a:prstGeom>
          <a:solidFill>
            <a:srgbClr val="1BD8FF"/>
          </a:solidFill>
          <a:ln w="12700">
            <a:solidFill>
              <a:srgbClr val="1BD8FF">
                <a:alpha val="0"/>
              </a:srgbClr>
            </a:solidFill>
            <a:prstDash val="solid"/>
          </a:ln>
        </p:spPr>
        <p:txBody>
          <a:bodyPr/>
          <a:lstStyle/>
          <a:p>
            <a:endParaRPr lang="en-US"/>
          </a:p>
        </p:txBody>
      </p:sp>
      <p:sp>
        <p:nvSpPr>
          <p:cNvPr id="30" name="Text 28"/>
          <p:cNvSpPr/>
          <p:nvPr/>
        </p:nvSpPr>
        <p:spPr>
          <a:xfrm>
            <a:off x="960120" y="5230368"/>
            <a:ext cx="10149840" cy="36576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Rule of thumb: ask AI for options. Use expertise to choose, revise, and validate.</a:t>
            </a:r>
            <a:endParaRPr lang="en-US" sz="1300" dirty="0"/>
          </a:p>
        </p:txBody>
      </p:sp>
      <p:sp>
        <p:nvSpPr>
          <p:cNvPr id="31" name="Text 29"/>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32" name="Text 30"/>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05</a:t>
            </a:r>
            <a:endParaRPr lang="en-US" sz="72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1">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a:solidFill>
                  <a:srgbClr val="FFFFFF"/>
                </a:solidFill>
                <a:latin typeface="Aptos Display" pitchFamily="34" charset="0"/>
                <a:ea typeface="Aptos Display" pitchFamily="34" charset="-122"/>
                <a:cs typeface="Aptos Display" pitchFamily="34" charset="-120"/>
              </a:rPr>
              <a:t>WSP</a:t>
            </a:r>
            <a:endParaRPr lang="en-US" sz="110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a:solidFill>
                  <a:srgbClr val="FFFFFF"/>
                </a:solidFill>
                <a:latin typeface="Aptos" pitchFamily="34" charset="0"/>
                <a:ea typeface="Aptos" pitchFamily="34" charset="-122"/>
                <a:cs typeface="Aptos" pitchFamily="34" charset="-120"/>
              </a:rPr>
              <a:t>WEB SEARCH PROFESSIONALS</a:t>
            </a:r>
            <a:endParaRPr lang="en-US" sz="760"/>
          </a:p>
        </p:txBody>
      </p:sp>
      <p:sp>
        <p:nvSpPr>
          <p:cNvPr id="6" name="Shape 4"/>
          <p:cNvSpPr/>
          <p:nvPr/>
        </p:nvSpPr>
        <p:spPr>
          <a:xfrm>
            <a:off x="621792" y="749808"/>
            <a:ext cx="123444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31520" y="836676"/>
            <a:ext cx="1014984" cy="137160"/>
          </a:xfrm>
          <a:prstGeom prst="rect">
            <a:avLst/>
          </a:prstGeom>
          <a:noFill/>
          <a:ln/>
        </p:spPr>
        <p:txBody>
          <a:bodyPr wrap="square" lIns="0" tIns="0" rIns="0" bIns="0" rtlCol="0" anchor="ctr">
            <a:normAutofit/>
          </a:bodyPr>
          <a:lstStyle/>
          <a:p>
            <a:pPr marL="0" indent="0" algn="ctr">
              <a:buNone/>
            </a:pPr>
            <a:r>
              <a:rPr lang="en-US" sz="750" b="1">
                <a:solidFill>
                  <a:srgbClr val="061B2D"/>
                </a:solidFill>
              </a:rPr>
              <a:t>THANK YOU</a:t>
            </a:r>
            <a:endParaRPr lang="en-US" sz="750"/>
          </a:p>
        </p:txBody>
      </p:sp>
      <p:sp>
        <p:nvSpPr>
          <p:cNvPr id="8" name="Text 6"/>
          <p:cNvSpPr/>
          <p:nvPr/>
        </p:nvSpPr>
        <p:spPr>
          <a:xfrm>
            <a:off x="621792" y="1234440"/>
            <a:ext cx="6080760" cy="1463040"/>
          </a:xfrm>
          <a:prstGeom prst="rect">
            <a:avLst/>
          </a:prstGeom>
          <a:noFill/>
          <a:ln/>
        </p:spPr>
        <p:txBody>
          <a:bodyPr wrap="square" lIns="0" tIns="0" rIns="0" bIns="0" rtlCol="0" anchor="ctr">
            <a:normAutofit/>
          </a:bodyPr>
          <a:lstStyle/>
          <a:p>
            <a:pPr marL="0" indent="0">
              <a:buNone/>
            </a:pPr>
            <a:r>
              <a:rPr lang="en-US" sz="3900" b="1">
                <a:solidFill>
                  <a:srgbClr val="FFFFFF"/>
                </a:solidFill>
                <a:latin typeface="Aptos Display" pitchFamily="34" charset="0"/>
                <a:ea typeface="Aptos Display" pitchFamily="34" charset="-122"/>
                <a:cs typeface="Aptos Display" pitchFamily="34" charset="-120"/>
              </a:rPr>
              <a:t>Thank you for attending the webinar!</a:t>
            </a:r>
            <a:endParaRPr lang="en-US" sz="3900"/>
          </a:p>
        </p:txBody>
      </p:sp>
      <p:sp>
        <p:nvSpPr>
          <p:cNvPr id="9" name="Text 7"/>
          <p:cNvSpPr/>
          <p:nvPr/>
        </p:nvSpPr>
        <p:spPr>
          <a:xfrm>
            <a:off x="658368" y="2971800"/>
            <a:ext cx="5715000" cy="731520"/>
          </a:xfrm>
          <a:prstGeom prst="rect">
            <a:avLst/>
          </a:prstGeom>
          <a:noFill/>
          <a:ln/>
        </p:spPr>
        <p:txBody>
          <a:bodyPr wrap="square" lIns="0" tIns="0" rIns="0" bIns="0" rtlCol="0" anchor="ctr">
            <a:normAutofit/>
          </a:bodyPr>
          <a:lstStyle/>
          <a:p>
            <a:pPr marL="0" indent="0">
              <a:buNone/>
            </a:pPr>
            <a:r>
              <a:rPr lang="en-US" sz="1600">
                <a:solidFill>
                  <a:srgbClr val="D7F8FF"/>
                </a:solidFill>
                <a:latin typeface="Aptos" pitchFamily="34" charset="0"/>
                <a:ea typeface="Aptos" pitchFamily="34" charset="-122"/>
                <a:cs typeface="Aptos" pitchFamily="34" charset="-120"/>
              </a:rPr>
              <a:t>Please reach out with any questions you have. I’m happy to help.</a:t>
            </a:r>
            <a:endParaRPr lang="en-US" sz="1600"/>
          </a:p>
        </p:txBody>
      </p:sp>
      <p:sp>
        <p:nvSpPr>
          <p:cNvPr id="10" name="Shape 8"/>
          <p:cNvSpPr/>
          <p:nvPr/>
        </p:nvSpPr>
        <p:spPr>
          <a:xfrm>
            <a:off x="658368" y="4041648"/>
            <a:ext cx="5486400" cy="1188720"/>
          </a:xfrm>
          <a:prstGeom prst="roundRect">
            <a:avLst>
              <a:gd name="adj" fmla="val 11111"/>
            </a:avLst>
          </a:prstGeom>
          <a:solidFill>
            <a:srgbClr val="09233A"/>
          </a:solidFill>
          <a:ln w="13970">
            <a:solidFill>
              <a:srgbClr val="1BD8FF"/>
            </a:solidFill>
            <a:prstDash val="solid"/>
          </a:ln>
        </p:spPr>
        <p:txBody>
          <a:bodyPr/>
          <a:lstStyle/>
          <a:p>
            <a:endParaRPr lang="en-US"/>
          </a:p>
        </p:txBody>
      </p:sp>
      <p:sp>
        <p:nvSpPr>
          <p:cNvPr id="11" name="Shape 9"/>
          <p:cNvSpPr/>
          <p:nvPr/>
        </p:nvSpPr>
        <p:spPr>
          <a:xfrm>
            <a:off x="658368" y="4087368"/>
            <a:ext cx="64008" cy="1097280"/>
          </a:xfrm>
          <a:prstGeom prst="rect">
            <a:avLst/>
          </a:prstGeom>
          <a:solidFill>
            <a:srgbClr val="1BD8FF"/>
          </a:solidFill>
          <a:ln w="12700">
            <a:solidFill>
              <a:srgbClr val="1BD8FF">
                <a:alpha val="0"/>
              </a:srgbClr>
            </a:solidFill>
            <a:prstDash val="solid"/>
          </a:ln>
        </p:spPr>
        <p:txBody>
          <a:bodyPr/>
          <a:lstStyle/>
          <a:p>
            <a:endParaRPr lang="en-US"/>
          </a:p>
        </p:txBody>
      </p:sp>
      <p:sp>
        <p:nvSpPr>
          <p:cNvPr id="12" name="Text 10"/>
          <p:cNvSpPr/>
          <p:nvPr/>
        </p:nvSpPr>
        <p:spPr>
          <a:xfrm>
            <a:off x="841248" y="4119664"/>
            <a:ext cx="5212080" cy="1033272"/>
          </a:xfrm>
          <a:prstGeom prst="rect">
            <a:avLst/>
          </a:prstGeom>
          <a:noFill/>
          <a:ln/>
        </p:spPr>
        <p:txBody>
          <a:bodyPr wrap="square" lIns="381" tIns="381" rIns="381" bIns="381" rtlCol="0" anchor="ctr">
            <a:normAutofit/>
          </a:bodyPr>
          <a:lstStyle/>
          <a:p>
            <a:pPr marL="0" indent="0">
              <a:buNone/>
            </a:pPr>
            <a:r>
              <a:rPr lang="en-US" sz="1100" b="1">
                <a:solidFill>
                  <a:srgbClr val="1BD8FF"/>
                </a:solidFill>
              </a:rPr>
              <a:t>CONTACT</a:t>
            </a:r>
            <a:endParaRPr lang="en-US" sz="1100"/>
          </a:p>
          <a:p>
            <a:pPr marL="0" indent="0">
              <a:buNone/>
            </a:pPr>
            <a:r>
              <a:rPr lang="en-US" sz="1500" b="1">
                <a:solidFill>
                  <a:srgbClr val="FFFFFF"/>
                </a:solidFill>
              </a:rPr>
              <a:t>Rudy</a:t>
            </a:r>
            <a:endParaRPr lang="en-US" sz="1500"/>
          </a:p>
          <a:p>
            <a:pPr marL="0" indent="0">
              <a:buNone/>
            </a:pPr>
            <a:r>
              <a:rPr lang="en-US" sz="1200">
                <a:solidFill>
                  <a:srgbClr val="D7F8FF"/>
                </a:solidFill>
              </a:rPr>
              <a:t>rudym@web-search-pros.com  •  414-234-5624</a:t>
            </a:r>
            <a:endParaRPr lang="en-US" sz="1200"/>
          </a:p>
        </p:txBody>
      </p:sp>
      <p:sp>
        <p:nvSpPr>
          <p:cNvPr id="14" name="Shape 11"/>
          <p:cNvSpPr/>
          <p:nvPr/>
        </p:nvSpPr>
        <p:spPr>
          <a:xfrm>
            <a:off x="7406640" y="6108192"/>
            <a:ext cx="3657600" cy="18288"/>
          </a:xfrm>
          <a:prstGeom prst="rect">
            <a:avLst/>
          </a:prstGeom>
          <a:solidFill>
            <a:srgbClr val="1BD8FF"/>
          </a:solidFill>
          <a:ln w="12700">
            <a:solidFill>
              <a:srgbClr val="1BD8FF">
                <a:alpha val="0"/>
              </a:srgbClr>
            </a:solidFill>
            <a:prstDash val="solid"/>
          </a:ln>
        </p:spPr>
        <p:txBody>
          <a:bodyPr/>
          <a:lstStyle/>
          <a:p>
            <a:endParaRPr lang="en-US"/>
          </a:p>
        </p:txBody>
      </p:sp>
      <p:sp>
        <p:nvSpPr>
          <p:cNvPr id="15" name="Text 12"/>
          <p:cNvSpPr/>
          <p:nvPr/>
        </p:nvSpPr>
        <p:spPr>
          <a:xfrm>
            <a:off x="7406640" y="6272784"/>
            <a:ext cx="4206240" cy="228600"/>
          </a:xfrm>
          <a:prstGeom prst="rect">
            <a:avLst/>
          </a:prstGeom>
          <a:noFill/>
          <a:ln/>
        </p:spPr>
        <p:txBody>
          <a:bodyPr wrap="square" lIns="0" tIns="0" rIns="0" bIns="0" rtlCol="0" anchor="ctr"/>
          <a:lstStyle/>
          <a:p>
            <a:pPr marL="0" indent="0">
              <a:buNone/>
            </a:pPr>
            <a:r>
              <a:rPr lang="en-US" sz="900">
                <a:solidFill>
                  <a:srgbClr val="D7F8FF"/>
                </a:solidFill>
              </a:rPr>
              <a:t>Prepared by Web Search Professionals</a:t>
            </a:r>
            <a:endParaRPr lang="en-US" sz="900"/>
          </a:p>
        </p:txBody>
      </p:sp>
      <p:sp>
        <p:nvSpPr>
          <p:cNvPr id="16" name="Text 13"/>
          <p:cNvSpPr/>
          <p:nvPr/>
        </p:nvSpPr>
        <p:spPr>
          <a:xfrm>
            <a:off x="411480" y="6510528"/>
            <a:ext cx="2286000" cy="164592"/>
          </a:xfrm>
          <a:prstGeom prst="rect">
            <a:avLst/>
          </a:prstGeom>
          <a:noFill/>
          <a:ln/>
        </p:spPr>
        <p:txBody>
          <a:bodyPr wrap="square" rtlCol="0" anchor="ctr"/>
          <a:lstStyle/>
          <a:p>
            <a:pPr marL="0" indent="0">
              <a:buNone/>
            </a:pPr>
            <a:r>
              <a:rPr lang="en-US" sz="720">
                <a:solidFill>
                  <a:srgbClr val="A8BED1"/>
                </a:solidFill>
              </a:rPr>
              <a:t>web-search-pros.com</a:t>
            </a:r>
            <a:endParaRPr lang="en-US" sz="720"/>
          </a:p>
        </p:txBody>
      </p:sp>
      <p:sp>
        <p:nvSpPr>
          <p:cNvPr id="17" name="Text 14"/>
          <p:cNvSpPr/>
          <p:nvPr/>
        </p:nvSpPr>
        <p:spPr>
          <a:xfrm>
            <a:off x="11292840" y="6510528"/>
            <a:ext cx="457200" cy="164592"/>
          </a:xfrm>
          <a:prstGeom prst="rect">
            <a:avLst/>
          </a:prstGeom>
          <a:noFill/>
          <a:ln/>
        </p:spPr>
        <p:txBody>
          <a:bodyPr wrap="square" rtlCol="0" anchor="ctr"/>
          <a:lstStyle/>
          <a:p>
            <a:pPr marL="0" indent="0" algn="r">
              <a:buNone/>
            </a:pPr>
            <a:r>
              <a:rPr lang="en-US" sz="720">
                <a:solidFill>
                  <a:srgbClr val="A8BED1"/>
                </a:solidFill>
              </a:rPr>
              <a:t>50</a:t>
            </a:r>
            <a:endParaRPr lang="en-US" sz="72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621792" y="914400"/>
            <a:ext cx="8412480" cy="658368"/>
          </a:xfrm>
          <a:prstGeom prst="rect">
            <a:avLst/>
          </a:prstGeom>
          <a:noFill/>
          <a:ln/>
        </p:spPr>
        <p:txBody>
          <a:bodyPr wrap="square" lIns="0" tIns="0" rIns="0" bIns="0" rtlCol="0" anchor="ctr">
            <a:normAutofit/>
          </a:bodyPr>
          <a:lstStyle/>
          <a:p>
            <a:pPr marL="0" indent="0">
              <a:buNone/>
            </a:pPr>
            <a:r>
              <a:rPr lang="en-US" sz="3400" b="1" dirty="0">
                <a:solidFill>
                  <a:srgbClr val="FFFFFF"/>
                </a:solidFill>
                <a:latin typeface="Aptos Display" pitchFamily="34" charset="0"/>
                <a:ea typeface="Aptos Display" pitchFamily="34" charset="-122"/>
                <a:cs typeface="Aptos Display" pitchFamily="34" charset="-120"/>
              </a:rPr>
              <a:t>Do not try to do all 101 at once</a:t>
            </a:r>
            <a:endParaRPr lang="en-US" sz="3400" dirty="0"/>
          </a:p>
        </p:txBody>
      </p:sp>
      <p:sp>
        <p:nvSpPr>
          <p:cNvPr id="7" name="Text 5"/>
          <p:cNvSpPr/>
          <p:nvPr/>
        </p:nvSpPr>
        <p:spPr>
          <a:xfrm>
            <a:off x="658368" y="1645920"/>
            <a:ext cx="8046720" cy="384048"/>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Pick the section that matches your highest-priority bottleneck.</a:t>
            </a:r>
            <a:endParaRPr lang="en-US" sz="1700" dirty="0"/>
          </a:p>
        </p:txBody>
      </p:sp>
      <p:sp>
        <p:nvSpPr>
          <p:cNvPr id="8" name="Text 6"/>
          <p:cNvSpPr/>
          <p:nvPr/>
        </p:nvSpPr>
        <p:spPr>
          <a:xfrm>
            <a:off x="914400" y="2423160"/>
            <a:ext cx="3291840" cy="274320"/>
          </a:xfrm>
          <a:prstGeom prst="rect">
            <a:avLst/>
          </a:prstGeom>
          <a:noFill/>
          <a:ln/>
        </p:spPr>
        <p:txBody>
          <a:bodyPr wrap="square" lIns="0" tIns="0" rIns="0" bIns="0" rtlCol="0" anchor="ctr"/>
          <a:lstStyle/>
          <a:p>
            <a:pPr marL="0" indent="0">
              <a:buNone/>
            </a:pPr>
            <a:r>
              <a:rPr lang="en-US" sz="1600" b="1" dirty="0">
                <a:solidFill>
                  <a:srgbClr val="FFFFFF"/>
                </a:solidFill>
              </a:rPr>
              <a:t>Not enough traffic</a:t>
            </a:r>
            <a:endParaRPr lang="en-US" sz="1600" dirty="0"/>
          </a:p>
        </p:txBody>
      </p:sp>
      <p:sp>
        <p:nvSpPr>
          <p:cNvPr id="9" name="Shape 7"/>
          <p:cNvSpPr/>
          <p:nvPr/>
        </p:nvSpPr>
        <p:spPr>
          <a:xfrm>
            <a:off x="4297680" y="2441448"/>
            <a:ext cx="502920" cy="256032"/>
          </a:xfrm>
          <a:prstGeom prst="chevron">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4983480" y="2423160"/>
            <a:ext cx="5303520" cy="274320"/>
          </a:xfrm>
          <a:prstGeom prst="rect">
            <a:avLst/>
          </a:prstGeom>
          <a:noFill/>
          <a:ln/>
        </p:spPr>
        <p:txBody>
          <a:bodyPr wrap="square" lIns="0" tIns="0" rIns="0" bIns="0" rtlCol="0" anchor="ctr"/>
          <a:lstStyle/>
          <a:p>
            <a:pPr marL="0" indent="0">
              <a:buNone/>
            </a:pPr>
            <a:r>
              <a:rPr lang="en-US" sz="1600" dirty="0">
                <a:solidFill>
                  <a:srgbClr val="1BD8FF"/>
                </a:solidFill>
              </a:rPr>
              <a:t>Keyword Research &amp; Search Intent</a:t>
            </a:r>
            <a:endParaRPr lang="en-US" sz="1600" dirty="0"/>
          </a:p>
        </p:txBody>
      </p:sp>
      <p:sp>
        <p:nvSpPr>
          <p:cNvPr id="11" name="Text 9"/>
          <p:cNvSpPr/>
          <p:nvPr/>
        </p:nvSpPr>
        <p:spPr>
          <a:xfrm>
            <a:off x="914400" y="2990088"/>
            <a:ext cx="3291840" cy="274320"/>
          </a:xfrm>
          <a:prstGeom prst="rect">
            <a:avLst/>
          </a:prstGeom>
          <a:noFill/>
          <a:ln/>
        </p:spPr>
        <p:txBody>
          <a:bodyPr wrap="square" lIns="0" tIns="0" rIns="0" bIns="0" rtlCol="0" anchor="ctr"/>
          <a:lstStyle/>
          <a:p>
            <a:pPr marL="0" indent="0">
              <a:buNone/>
            </a:pPr>
            <a:r>
              <a:rPr lang="en-US" sz="1600" b="1" dirty="0">
                <a:solidFill>
                  <a:srgbClr val="FFFFFF"/>
                </a:solidFill>
              </a:rPr>
              <a:t>Traffic but few leads</a:t>
            </a:r>
            <a:endParaRPr lang="en-US" sz="1600" dirty="0"/>
          </a:p>
        </p:txBody>
      </p:sp>
      <p:sp>
        <p:nvSpPr>
          <p:cNvPr id="12" name="Shape 10"/>
          <p:cNvSpPr/>
          <p:nvPr/>
        </p:nvSpPr>
        <p:spPr>
          <a:xfrm>
            <a:off x="4297680" y="3008376"/>
            <a:ext cx="502920" cy="256032"/>
          </a:xfrm>
          <a:prstGeom prst="chevron">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4983480" y="2990088"/>
            <a:ext cx="5303520" cy="274320"/>
          </a:xfrm>
          <a:prstGeom prst="rect">
            <a:avLst/>
          </a:prstGeom>
          <a:noFill/>
          <a:ln/>
        </p:spPr>
        <p:txBody>
          <a:bodyPr wrap="square" lIns="0" tIns="0" rIns="0" bIns="0" rtlCol="0" anchor="ctr"/>
          <a:lstStyle/>
          <a:p>
            <a:pPr marL="0" indent="0">
              <a:buNone/>
            </a:pPr>
            <a:r>
              <a:rPr lang="en-US" sz="1600" dirty="0">
                <a:solidFill>
                  <a:srgbClr val="1BD8FF"/>
                </a:solidFill>
              </a:rPr>
              <a:t>Conversion, Trust &amp; User Experience</a:t>
            </a:r>
            <a:endParaRPr lang="en-US" sz="1600" dirty="0"/>
          </a:p>
        </p:txBody>
      </p:sp>
      <p:sp>
        <p:nvSpPr>
          <p:cNvPr id="14" name="Text 12"/>
          <p:cNvSpPr/>
          <p:nvPr/>
        </p:nvSpPr>
        <p:spPr>
          <a:xfrm>
            <a:off x="914400" y="3557016"/>
            <a:ext cx="3291840" cy="274320"/>
          </a:xfrm>
          <a:prstGeom prst="rect">
            <a:avLst/>
          </a:prstGeom>
          <a:noFill/>
          <a:ln/>
        </p:spPr>
        <p:txBody>
          <a:bodyPr wrap="square" lIns="0" tIns="0" rIns="0" bIns="0" rtlCol="0" anchor="ctr"/>
          <a:lstStyle/>
          <a:p>
            <a:pPr marL="0" indent="0">
              <a:buNone/>
            </a:pPr>
            <a:r>
              <a:rPr lang="en-US" sz="1600" b="1" dirty="0">
                <a:solidFill>
                  <a:srgbClr val="FFFFFF"/>
                </a:solidFill>
              </a:rPr>
              <a:t>Local visibility issues</a:t>
            </a:r>
            <a:endParaRPr lang="en-US" sz="1600" dirty="0"/>
          </a:p>
        </p:txBody>
      </p:sp>
      <p:sp>
        <p:nvSpPr>
          <p:cNvPr id="15" name="Shape 13"/>
          <p:cNvSpPr/>
          <p:nvPr/>
        </p:nvSpPr>
        <p:spPr>
          <a:xfrm>
            <a:off x="4297680" y="3575304"/>
            <a:ext cx="502920" cy="256032"/>
          </a:xfrm>
          <a:prstGeom prst="chevron">
            <a:avLst/>
          </a:prstGeom>
          <a:solidFill>
            <a:srgbClr val="1BD8FF"/>
          </a:solidFill>
          <a:ln w="12700">
            <a:solidFill>
              <a:srgbClr val="1BD8FF">
                <a:alpha val="0"/>
              </a:srgbClr>
            </a:solidFill>
            <a:prstDash val="solid"/>
          </a:ln>
        </p:spPr>
        <p:txBody>
          <a:bodyPr/>
          <a:lstStyle/>
          <a:p>
            <a:endParaRPr lang="en-US"/>
          </a:p>
        </p:txBody>
      </p:sp>
      <p:sp>
        <p:nvSpPr>
          <p:cNvPr id="16" name="Text 14"/>
          <p:cNvSpPr/>
          <p:nvPr/>
        </p:nvSpPr>
        <p:spPr>
          <a:xfrm>
            <a:off x="4983480" y="3557016"/>
            <a:ext cx="5303520" cy="274320"/>
          </a:xfrm>
          <a:prstGeom prst="rect">
            <a:avLst/>
          </a:prstGeom>
          <a:noFill/>
          <a:ln/>
        </p:spPr>
        <p:txBody>
          <a:bodyPr wrap="square" lIns="0" tIns="0" rIns="0" bIns="0" rtlCol="0" anchor="ctr"/>
          <a:lstStyle/>
          <a:p>
            <a:pPr marL="0" indent="0">
              <a:buNone/>
            </a:pPr>
            <a:r>
              <a:rPr lang="en-US" sz="1600" dirty="0">
                <a:solidFill>
                  <a:srgbClr val="1BD8FF"/>
                </a:solidFill>
              </a:rPr>
              <a:t>Local SEO &amp; Google Business Profile</a:t>
            </a:r>
            <a:endParaRPr lang="en-US" sz="1600" dirty="0"/>
          </a:p>
        </p:txBody>
      </p:sp>
      <p:sp>
        <p:nvSpPr>
          <p:cNvPr id="17" name="Text 15"/>
          <p:cNvSpPr/>
          <p:nvPr/>
        </p:nvSpPr>
        <p:spPr>
          <a:xfrm>
            <a:off x="914400" y="4123944"/>
            <a:ext cx="3291840" cy="274320"/>
          </a:xfrm>
          <a:prstGeom prst="rect">
            <a:avLst/>
          </a:prstGeom>
          <a:noFill/>
          <a:ln/>
        </p:spPr>
        <p:txBody>
          <a:bodyPr wrap="square" lIns="0" tIns="0" rIns="0" bIns="0" rtlCol="0" anchor="ctr"/>
          <a:lstStyle/>
          <a:p>
            <a:pPr marL="0" indent="0">
              <a:buNone/>
            </a:pPr>
            <a:r>
              <a:rPr lang="en-US" sz="1600" b="1" dirty="0">
                <a:solidFill>
                  <a:srgbClr val="FFFFFF"/>
                </a:solidFill>
              </a:rPr>
              <a:t>Confusing audit reports</a:t>
            </a:r>
            <a:endParaRPr lang="en-US" sz="1600" dirty="0"/>
          </a:p>
        </p:txBody>
      </p:sp>
      <p:sp>
        <p:nvSpPr>
          <p:cNvPr id="18" name="Shape 16"/>
          <p:cNvSpPr/>
          <p:nvPr/>
        </p:nvSpPr>
        <p:spPr>
          <a:xfrm>
            <a:off x="4297680" y="4142232"/>
            <a:ext cx="502920" cy="256032"/>
          </a:xfrm>
          <a:prstGeom prst="chevron">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4983480" y="4123944"/>
            <a:ext cx="5303520" cy="274320"/>
          </a:xfrm>
          <a:prstGeom prst="rect">
            <a:avLst/>
          </a:prstGeom>
          <a:noFill/>
          <a:ln/>
        </p:spPr>
        <p:txBody>
          <a:bodyPr wrap="square" lIns="0" tIns="0" rIns="0" bIns="0" rtlCol="0" anchor="ctr"/>
          <a:lstStyle/>
          <a:p>
            <a:pPr marL="0" indent="0">
              <a:buNone/>
            </a:pPr>
            <a:r>
              <a:rPr lang="en-US" sz="1600" dirty="0">
                <a:solidFill>
                  <a:srgbClr val="1BD8FF"/>
                </a:solidFill>
              </a:rPr>
              <a:t>Technical SEO Made Simpler</a:t>
            </a:r>
            <a:endParaRPr lang="en-US" sz="1600" dirty="0"/>
          </a:p>
        </p:txBody>
      </p:sp>
      <p:sp>
        <p:nvSpPr>
          <p:cNvPr id="20" name="Text 18"/>
          <p:cNvSpPr/>
          <p:nvPr/>
        </p:nvSpPr>
        <p:spPr>
          <a:xfrm>
            <a:off x="914400" y="4690872"/>
            <a:ext cx="3291840" cy="274320"/>
          </a:xfrm>
          <a:prstGeom prst="rect">
            <a:avLst/>
          </a:prstGeom>
          <a:noFill/>
          <a:ln/>
        </p:spPr>
        <p:txBody>
          <a:bodyPr wrap="square" lIns="0" tIns="0" rIns="0" bIns="0" rtlCol="0" anchor="ctr"/>
          <a:lstStyle/>
          <a:p>
            <a:pPr marL="0" indent="0">
              <a:buNone/>
            </a:pPr>
            <a:r>
              <a:rPr lang="en-US" sz="1600" b="1" dirty="0">
                <a:solidFill>
                  <a:srgbClr val="FFFFFF"/>
                </a:solidFill>
              </a:rPr>
              <a:t>No idea what is working</a:t>
            </a:r>
            <a:endParaRPr lang="en-US" sz="1600" dirty="0"/>
          </a:p>
        </p:txBody>
      </p:sp>
      <p:sp>
        <p:nvSpPr>
          <p:cNvPr id="21" name="Shape 19"/>
          <p:cNvSpPr/>
          <p:nvPr/>
        </p:nvSpPr>
        <p:spPr>
          <a:xfrm>
            <a:off x="4297680" y="4709160"/>
            <a:ext cx="502920" cy="256032"/>
          </a:xfrm>
          <a:prstGeom prst="chevron">
            <a:avLst/>
          </a:prstGeom>
          <a:solidFill>
            <a:srgbClr val="1BD8FF"/>
          </a:solidFill>
          <a:ln w="12700">
            <a:solidFill>
              <a:srgbClr val="1BD8FF">
                <a:alpha val="0"/>
              </a:srgbClr>
            </a:solidFill>
            <a:prstDash val="solid"/>
          </a:ln>
        </p:spPr>
        <p:txBody>
          <a:bodyPr/>
          <a:lstStyle/>
          <a:p>
            <a:endParaRPr lang="en-US"/>
          </a:p>
        </p:txBody>
      </p:sp>
      <p:sp>
        <p:nvSpPr>
          <p:cNvPr id="22" name="Text 20"/>
          <p:cNvSpPr/>
          <p:nvPr/>
        </p:nvSpPr>
        <p:spPr>
          <a:xfrm>
            <a:off x="4983480" y="4690872"/>
            <a:ext cx="5303520" cy="274320"/>
          </a:xfrm>
          <a:prstGeom prst="rect">
            <a:avLst/>
          </a:prstGeom>
          <a:noFill/>
          <a:ln/>
        </p:spPr>
        <p:txBody>
          <a:bodyPr wrap="square" lIns="0" tIns="0" rIns="0" bIns="0" rtlCol="0" anchor="ctr"/>
          <a:lstStyle/>
          <a:p>
            <a:pPr marL="0" indent="0">
              <a:buNone/>
            </a:pPr>
            <a:r>
              <a:rPr lang="en-US" sz="1600" dirty="0">
                <a:solidFill>
                  <a:srgbClr val="1BD8FF"/>
                </a:solidFill>
              </a:rPr>
              <a:t>Reporting, Analytics &amp; Insight</a:t>
            </a:r>
            <a:endParaRPr lang="en-US" sz="1600" dirty="0"/>
          </a:p>
        </p:txBody>
      </p:sp>
      <p:sp>
        <p:nvSpPr>
          <p:cNvPr id="23" name="Shape 21"/>
          <p:cNvSpPr/>
          <p:nvPr/>
        </p:nvSpPr>
        <p:spPr>
          <a:xfrm>
            <a:off x="914400" y="5486400"/>
            <a:ext cx="9966960" cy="594360"/>
          </a:xfrm>
          <a:prstGeom prst="roundRect">
            <a:avLst>
              <a:gd name="adj" fmla="val 12308"/>
            </a:avLst>
          </a:prstGeom>
          <a:solidFill>
            <a:srgbClr val="09233A"/>
          </a:solidFill>
          <a:ln w="13970">
            <a:solidFill>
              <a:srgbClr val="95E06C"/>
            </a:solidFill>
            <a:prstDash val="solid"/>
          </a:ln>
        </p:spPr>
        <p:txBody>
          <a:bodyPr/>
          <a:lstStyle/>
          <a:p>
            <a:endParaRPr lang="en-US"/>
          </a:p>
        </p:txBody>
      </p:sp>
      <p:sp>
        <p:nvSpPr>
          <p:cNvPr id="24" name="Shape 22"/>
          <p:cNvSpPr/>
          <p:nvPr/>
        </p:nvSpPr>
        <p:spPr>
          <a:xfrm>
            <a:off x="914400" y="5532120"/>
            <a:ext cx="64008" cy="502920"/>
          </a:xfrm>
          <a:prstGeom prst="rect">
            <a:avLst/>
          </a:prstGeom>
          <a:solidFill>
            <a:srgbClr val="95E06C"/>
          </a:solidFill>
          <a:ln w="12700">
            <a:solidFill>
              <a:srgbClr val="95E06C">
                <a:alpha val="0"/>
              </a:srgbClr>
            </a:solidFill>
            <a:prstDash val="solid"/>
          </a:ln>
        </p:spPr>
        <p:txBody>
          <a:bodyPr/>
          <a:lstStyle/>
          <a:p>
            <a:endParaRPr lang="en-US"/>
          </a:p>
        </p:txBody>
      </p:sp>
      <p:sp>
        <p:nvSpPr>
          <p:cNvPr id="25" name="Text 23"/>
          <p:cNvSpPr/>
          <p:nvPr/>
        </p:nvSpPr>
        <p:spPr>
          <a:xfrm>
            <a:off x="1097280" y="5614416"/>
            <a:ext cx="9692640" cy="365760"/>
          </a:xfrm>
          <a:prstGeom prst="rect">
            <a:avLst/>
          </a:prstGeom>
          <a:noFill/>
          <a:ln/>
        </p:spPr>
        <p:txBody>
          <a:bodyPr wrap="square" lIns="381" tIns="381" rIns="381" bIns="381" rtlCol="0" anchor="ctr">
            <a:normAutofit/>
          </a:bodyPr>
          <a:lstStyle/>
          <a:p>
            <a:pPr marL="0" indent="0">
              <a:buNone/>
            </a:pPr>
            <a:r>
              <a:rPr lang="en-US" sz="1300" dirty="0">
                <a:solidFill>
                  <a:srgbClr val="FFFFFF"/>
                </a:solidFill>
              </a:rPr>
              <a:t>For the webinar: ask attendees to choose one bottleneck now. That makes the advice immediately relevant.</a:t>
            </a:r>
            <a:endParaRPr lang="en-US" sz="1300" dirty="0"/>
          </a:p>
        </p:txBody>
      </p:sp>
      <p:sp>
        <p:nvSpPr>
          <p:cNvPr id="26" name="Text 24"/>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
        <p:nvSpPr>
          <p:cNvPr id="27" name="Text 25"/>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A8BED1"/>
                </a:solidFill>
              </a:rPr>
              <a:t>06</a:t>
            </a:r>
            <a:endParaRPr lang="en-US" sz="72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61B2D"/>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61B2D"/>
          </a:solidFill>
          <a:ln w="12700">
            <a:solidFill>
              <a:srgbClr val="061B2D">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1BD8FF"/>
          </a:solidFill>
          <a:ln w="12700">
            <a:solidFill>
              <a:srgbClr val="1BD8FF">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FFFFFF"/>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FFFFFF"/>
                </a:solidFill>
                <a:latin typeface="Aptos" pitchFamily="34" charset="0"/>
                <a:ea typeface="Aptos" pitchFamily="34" charset="-122"/>
                <a:cs typeface="Aptos" pitchFamily="34" charset="-120"/>
              </a:rPr>
              <a:t>WEB SEARCH PROFESSIONALS</a:t>
            </a:r>
            <a:endParaRPr lang="en-US" sz="760" dirty="0"/>
          </a:p>
        </p:txBody>
      </p:sp>
      <p:sp>
        <p:nvSpPr>
          <p:cNvPr id="6" name="Text 4"/>
          <p:cNvSpPr/>
          <p:nvPr/>
        </p:nvSpPr>
        <p:spPr>
          <a:xfrm>
            <a:off x="594360" y="1143000"/>
            <a:ext cx="1280160" cy="731520"/>
          </a:xfrm>
          <a:prstGeom prst="rect">
            <a:avLst/>
          </a:prstGeom>
          <a:noFill/>
          <a:ln/>
        </p:spPr>
        <p:txBody>
          <a:bodyPr wrap="square" lIns="0" tIns="0" rIns="0" bIns="0" rtlCol="0" anchor="ctr"/>
          <a:lstStyle/>
          <a:p>
            <a:pPr marL="0" indent="0">
              <a:buNone/>
            </a:pPr>
            <a:r>
              <a:rPr lang="en-US" sz="4400" b="1" dirty="0">
                <a:solidFill>
                  <a:srgbClr val="1BD8FF"/>
                </a:solidFill>
                <a:latin typeface="Aptos Display" pitchFamily="34" charset="0"/>
                <a:ea typeface="Aptos Display" pitchFamily="34" charset="-122"/>
                <a:cs typeface="Aptos Display" pitchFamily="34" charset="-120"/>
              </a:rPr>
              <a:t>01</a:t>
            </a:r>
            <a:endParaRPr lang="en-US" sz="4400" dirty="0"/>
          </a:p>
        </p:txBody>
      </p:sp>
      <p:sp>
        <p:nvSpPr>
          <p:cNvPr id="7" name="Text 5"/>
          <p:cNvSpPr/>
          <p:nvPr/>
        </p:nvSpPr>
        <p:spPr>
          <a:xfrm>
            <a:off x="594360" y="1938528"/>
            <a:ext cx="8961120" cy="914400"/>
          </a:xfrm>
          <a:prstGeom prst="rect">
            <a:avLst/>
          </a:prstGeom>
          <a:noFill/>
          <a:ln/>
        </p:spPr>
        <p:txBody>
          <a:bodyPr wrap="square" lIns="0" tIns="0" rIns="0" bIns="0" rtlCol="0" anchor="ctr">
            <a:normAutofit/>
          </a:bodyPr>
          <a:lstStyle/>
          <a:p>
            <a:pPr marL="0" indent="0">
              <a:buNone/>
            </a:pPr>
            <a:r>
              <a:rPr lang="en-US" sz="3600" b="1" dirty="0">
                <a:solidFill>
                  <a:srgbClr val="FFFFFF"/>
                </a:solidFill>
                <a:latin typeface="Aptos Display" pitchFamily="34" charset="0"/>
                <a:ea typeface="Aptos Display" pitchFamily="34" charset="-122"/>
                <a:cs typeface="Aptos Display" pitchFamily="34" charset="-120"/>
              </a:rPr>
              <a:t>AI SEO Basics for Business Owners</a:t>
            </a:r>
            <a:endParaRPr lang="en-US" sz="3600" dirty="0"/>
          </a:p>
        </p:txBody>
      </p:sp>
      <p:sp>
        <p:nvSpPr>
          <p:cNvPr id="8" name="Text 6"/>
          <p:cNvSpPr/>
          <p:nvPr/>
        </p:nvSpPr>
        <p:spPr>
          <a:xfrm>
            <a:off x="621792" y="3035808"/>
            <a:ext cx="7772400" cy="411480"/>
          </a:xfrm>
          <a:prstGeom prst="rect">
            <a:avLst/>
          </a:prstGeom>
          <a:noFill/>
          <a:ln/>
        </p:spPr>
        <p:txBody>
          <a:bodyPr wrap="square" lIns="0" tIns="0" rIns="0" bIns="0" rtlCol="0" anchor="ctr">
            <a:normAutofit/>
          </a:bodyPr>
          <a:lstStyle/>
          <a:p>
            <a:pPr marL="0" indent="0">
              <a:buNone/>
            </a:pPr>
            <a:r>
              <a:rPr lang="en-US" sz="1700" dirty="0">
                <a:solidFill>
                  <a:srgbClr val="D7F8FF"/>
                </a:solidFill>
                <a:latin typeface="Aptos" pitchFamily="34" charset="0"/>
                <a:ea typeface="Aptos" pitchFamily="34" charset="-122"/>
                <a:cs typeface="Aptos" pitchFamily="34" charset="-120"/>
              </a:rPr>
              <a:t>Set the strategy before you use the tools.</a:t>
            </a:r>
            <a:endParaRPr lang="en-US" sz="1700" dirty="0"/>
          </a:p>
        </p:txBody>
      </p:sp>
      <p:sp>
        <p:nvSpPr>
          <p:cNvPr id="9" name="Shape 7"/>
          <p:cNvSpPr/>
          <p:nvPr/>
        </p:nvSpPr>
        <p:spPr>
          <a:xfrm>
            <a:off x="621792" y="3703320"/>
            <a:ext cx="274320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Text 8"/>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A8BED1"/>
                </a:solidFill>
              </a:rPr>
              <a:t>web-search-pros.com</a:t>
            </a:r>
            <a:endParaRPr lang="en-US" sz="7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1</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Start with business outcomes, not tools</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658368"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1" name="Text 9"/>
          <p:cNvSpPr/>
          <p:nvPr/>
        </p:nvSpPr>
        <p:spPr>
          <a:xfrm>
            <a:off x="822960" y="2313432"/>
            <a:ext cx="658368" cy="256032"/>
          </a:xfrm>
          <a:prstGeom prst="rect">
            <a:avLst/>
          </a:prstGeom>
          <a:noFill/>
          <a:ln/>
        </p:spPr>
        <p:txBody>
          <a:bodyPr wrap="square" lIns="0" tIns="0" rIns="0" bIns="0" rtlCol="0" anchor="ctr"/>
          <a:lstStyle/>
          <a:p>
            <a:pPr marL="0" indent="0">
              <a:buNone/>
            </a:pPr>
            <a:r>
              <a:rPr lang="en-US" sz="1400" b="1" dirty="0">
                <a:solidFill>
                  <a:srgbClr val="1BD8FF"/>
                </a:solidFill>
                <a:latin typeface="Aptos Display" pitchFamily="34" charset="0"/>
                <a:ea typeface="Aptos Display" pitchFamily="34" charset="-122"/>
                <a:cs typeface="Aptos Display" pitchFamily="34" charset="-120"/>
              </a:rPr>
              <a:t>001</a:t>
            </a:r>
            <a:endParaRPr lang="en-US" sz="1400" dirty="0"/>
          </a:p>
        </p:txBody>
      </p:sp>
      <p:sp>
        <p:nvSpPr>
          <p:cNvPr id="12" name="Text 10"/>
          <p:cNvSpPr/>
          <p:nvPr/>
        </p:nvSpPr>
        <p:spPr>
          <a:xfrm>
            <a:off x="822960"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Turn goals into SEO priorities</a:t>
            </a:r>
            <a:endParaRPr lang="en-US" sz="1450" dirty="0"/>
          </a:p>
        </p:txBody>
      </p:sp>
      <p:sp>
        <p:nvSpPr>
          <p:cNvPr id="13" name="Text 11"/>
          <p:cNvSpPr/>
          <p:nvPr/>
        </p:nvSpPr>
        <p:spPr>
          <a:xfrm>
            <a:off x="822960"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Translate goals like more calls, appointments, quotes, or consultations into pages, content, local SEO, and reporting actions.</a:t>
            </a:r>
            <a:endParaRPr lang="en-US" sz="1080" dirty="0"/>
          </a:p>
        </p:txBody>
      </p:sp>
      <p:sp>
        <p:nvSpPr>
          <p:cNvPr id="14" name="Shape 12"/>
          <p:cNvSpPr/>
          <p:nvPr/>
        </p:nvSpPr>
        <p:spPr>
          <a:xfrm>
            <a:off x="4370832"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5" name="Text 13"/>
          <p:cNvSpPr/>
          <p:nvPr/>
        </p:nvSpPr>
        <p:spPr>
          <a:xfrm>
            <a:off x="4535424" y="2313432"/>
            <a:ext cx="658368" cy="256032"/>
          </a:xfrm>
          <a:prstGeom prst="rect">
            <a:avLst/>
          </a:prstGeom>
          <a:noFill/>
          <a:ln/>
        </p:spPr>
        <p:txBody>
          <a:bodyPr wrap="square" lIns="0" tIns="0" rIns="0" bIns="0" rtlCol="0" anchor="ctr"/>
          <a:lstStyle/>
          <a:p>
            <a:pPr marL="0" indent="0">
              <a:buNone/>
            </a:pPr>
            <a:r>
              <a:rPr lang="en-US" sz="1400" b="1" dirty="0">
                <a:solidFill>
                  <a:srgbClr val="95E06C"/>
                </a:solidFill>
                <a:latin typeface="Aptos Display" pitchFamily="34" charset="0"/>
                <a:ea typeface="Aptos Display" pitchFamily="34" charset="-122"/>
                <a:cs typeface="Aptos Display" pitchFamily="34" charset="-120"/>
              </a:rPr>
              <a:t>002</a:t>
            </a:r>
            <a:endParaRPr lang="en-US" sz="1400" dirty="0"/>
          </a:p>
        </p:txBody>
      </p:sp>
      <p:sp>
        <p:nvSpPr>
          <p:cNvPr id="16" name="Text 14"/>
          <p:cNvSpPr/>
          <p:nvPr/>
        </p:nvSpPr>
        <p:spPr>
          <a:xfrm>
            <a:off x="4535424"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Capture customer questions</a:t>
            </a:r>
            <a:endParaRPr lang="en-US" sz="1450" dirty="0"/>
          </a:p>
        </p:txBody>
      </p:sp>
      <p:sp>
        <p:nvSpPr>
          <p:cNvPr id="17" name="Text 15"/>
          <p:cNvSpPr/>
          <p:nvPr/>
        </p:nvSpPr>
        <p:spPr>
          <a:xfrm>
            <a:off x="4535424"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Use real questions from calls, forms, reviews, and sales conversations as the raw material for FAQs and content.</a:t>
            </a:r>
            <a:endParaRPr lang="en-US" sz="1080" dirty="0"/>
          </a:p>
        </p:txBody>
      </p:sp>
      <p:sp>
        <p:nvSpPr>
          <p:cNvPr id="18" name="Shape 16"/>
          <p:cNvSpPr/>
          <p:nvPr/>
        </p:nvSpPr>
        <p:spPr>
          <a:xfrm>
            <a:off x="8083296" y="2148840"/>
            <a:ext cx="3520440" cy="1874520"/>
          </a:xfrm>
          <a:prstGeom prst="roundRect">
            <a:avLst>
              <a:gd name="adj" fmla="val 3902"/>
            </a:avLst>
          </a:prstGeom>
          <a:solidFill>
            <a:srgbClr val="FFFFFF"/>
          </a:solidFill>
          <a:ln w="7620">
            <a:solidFill>
              <a:srgbClr val="D1EAF8"/>
            </a:solidFill>
            <a:prstDash val="solid"/>
          </a:ln>
        </p:spPr>
        <p:txBody>
          <a:bodyPr/>
          <a:lstStyle/>
          <a:p>
            <a:endParaRPr lang="en-US"/>
          </a:p>
        </p:txBody>
      </p:sp>
      <p:sp>
        <p:nvSpPr>
          <p:cNvPr id="19" name="Text 17"/>
          <p:cNvSpPr/>
          <p:nvPr/>
        </p:nvSpPr>
        <p:spPr>
          <a:xfrm>
            <a:off x="8247888" y="2313432"/>
            <a:ext cx="658368" cy="256032"/>
          </a:xfrm>
          <a:prstGeom prst="rect">
            <a:avLst/>
          </a:prstGeom>
          <a:noFill/>
          <a:ln/>
        </p:spPr>
        <p:txBody>
          <a:bodyPr wrap="square" lIns="0" tIns="0" rIns="0" bIns="0" rtlCol="0" anchor="ctr"/>
          <a:lstStyle/>
          <a:p>
            <a:pPr marL="0" indent="0">
              <a:buNone/>
            </a:pPr>
            <a:r>
              <a:rPr lang="en-US" sz="1400" b="1" dirty="0">
                <a:solidFill>
                  <a:srgbClr val="FFB84D"/>
                </a:solidFill>
                <a:latin typeface="Aptos Display" pitchFamily="34" charset="0"/>
                <a:ea typeface="Aptos Display" pitchFamily="34" charset="-122"/>
                <a:cs typeface="Aptos Display" pitchFamily="34" charset="-120"/>
              </a:rPr>
              <a:t>003</a:t>
            </a:r>
            <a:endParaRPr lang="en-US" sz="1400" dirty="0"/>
          </a:p>
        </p:txBody>
      </p:sp>
      <p:sp>
        <p:nvSpPr>
          <p:cNvPr id="20" name="Text 18"/>
          <p:cNvSpPr/>
          <p:nvPr/>
        </p:nvSpPr>
        <p:spPr>
          <a:xfrm>
            <a:off x="8247888" y="2633472"/>
            <a:ext cx="3191256" cy="384048"/>
          </a:xfrm>
          <a:prstGeom prst="rect">
            <a:avLst/>
          </a:prstGeom>
          <a:noFill/>
          <a:ln/>
        </p:spPr>
        <p:txBody>
          <a:bodyPr wrap="square" lIns="0" tIns="0" rIns="0" bIns="0" rtlCol="0" anchor="ctr">
            <a:normAutofit/>
          </a:bodyPr>
          <a:lstStyle/>
          <a:p>
            <a:pPr marL="0" indent="0">
              <a:buNone/>
            </a:pPr>
            <a:r>
              <a:rPr lang="en-US" sz="1450" b="1" dirty="0">
                <a:solidFill>
                  <a:srgbClr val="082032"/>
                </a:solidFill>
                <a:latin typeface="Aptos Display" pitchFamily="34" charset="0"/>
                <a:ea typeface="Aptos Display" pitchFamily="34" charset="-122"/>
                <a:cs typeface="Aptos Display" pitchFamily="34" charset="-120"/>
              </a:rPr>
              <a:t>Clarify the ideal customer</a:t>
            </a:r>
            <a:endParaRPr lang="en-US" sz="1450" dirty="0"/>
          </a:p>
        </p:txBody>
      </p:sp>
      <p:sp>
        <p:nvSpPr>
          <p:cNvPr id="21" name="Text 19"/>
          <p:cNvSpPr/>
          <p:nvPr/>
        </p:nvSpPr>
        <p:spPr>
          <a:xfrm>
            <a:off x="8247888" y="3081528"/>
            <a:ext cx="3191256" cy="795528"/>
          </a:xfrm>
          <a:prstGeom prst="rect">
            <a:avLst/>
          </a:prstGeom>
          <a:noFill/>
          <a:ln/>
        </p:spPr>
        <p:txBody>
          <a:bodyPr wrap="square" lIns="0" tIns="0" rIns="0" bIns="0" rtlCol="0" anchor="ctr">
            <a:normAutofit/>
          </a:bodyPr>
          <a:lstStyle/>
          <a:p>
            <a:pPr marL="0" indent="0">
              <a:buNone/>
            </a:pPr>
            <a:r>
              <a:rPr lang="en-US" sz="1080" dirty="0">
                <a:solidFill>
                  <a:srgbClr val="25445E"/>
                </a:solidFill>
              </a:rPr>
              <a:t>Build simple profiles that describe problems, search behavior, objections, and trust requirements.</a:t>
            </a:r>
            <a:endParaRPr lang="en-US" sz="1080" dirty="0"/>
          </a:p>
        </p:txBody>
      </p:sp>
      <p:sp>
        <p:nvSpPr>
          <p:cNvPr id="22" name="Shape 20"/>
          <p:cNvSpPr/>
          <p:nvPr/>
        </p:nvSpPr>
        <p:spPr>
          <a:xfrm>
            <a:off x="749808" y="4800600"/>
            <a:ext cx="10698480" cy="777240"/>
          </a:xfrm>
          <a:prstGeom prst="roundRect">
            <a:avLst>
              <a:gd name="adj" fmla="val 9412"/>
            </a:avLst>
          </a:prstGeom>
          <a:solidFill>
            <a:srgbClr val="F4FBFF"/>
          </a:solidFill>
          <a:ln w="13970">
            <a:solidFill>
              <a:srgbClr val="1BD8FF"/>
            </a:solidFill>
            <a:prstDash val="solid"/>
          </a:ln>
        </p:spPr>
        <p:txBody>
          <a:bodyPr/>
          <a:lstStyle/>
          <a:p>
            <a:endParaRPr lang="en-US"/>
          </a:p>
        </p:txBody>
      </p:sp>
      <p:sp>
        <p:nvSpPr>
          <p:cNvPr id="23" name="Shape 21"/>
          <p:cNvSpPr/>
          <p:nvPr/>
        </p:nvSpPr>
        <p:spPr>
          <a:xfrm>
            <a:off x="749808" y="4846320"/>
            <a:ext cx="64008" cy="685800"/>
          </a:xfrm>
          <a:prstGeom prst="rect">
            <a:avLst/>
          </a:prstGeom>
          <a:solidFill>
            <a:srgbClr val="1BD8FF"/>
          </a:solidFill>
          <a:ln w="12700">
            <a:solidFill>
              <a:srgbClr val="1BD8FF">
                <a:alpha val="0"/>
              </a:srgbClr>
            </a:solidFill>
            <a:prstDash val="solid"/>
          </a:ln>
        </p:spPr>
        <p:txBody>
          <a:bodyPr/>
          <a:lstStyle/>
          <a:p>
            <a:endParaRPr lang="en-US"/>
          </a:p>
        </p:txBody>
      </p:sp>
      <p:sp>
        <p:nvSpPr>
          <p:cNvPr id="24" name="Text 22"/>
          <p:cNvSpPr/>
          <p:nvPr/>
        </p:nvSpPr>
        <p:spPr>
          <a:xfrm>
            <a:off x="932688" y="4928616"/>
            <a:ext cx="10424160" cy="54864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Prompt starter: “My business is [type] in [location]. My goal is [goal]. Suggest the top SEO priorities and explain why each matters.”</a:t>
            </a:r>
            <a:endParaRPr lang="en-US" sz="1300" dirty="0"/>
          </a:p>
        </p:txBody>
      </p:sp>
      <p:sp>
        <p:nvSpPr>
          <p:cNvPr id="25" name="Text 23"/>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6" name="Text 24"/>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07</a:t>
            </a:r>
            <a:endParaRPr lang="en-US" sz="72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FFFFF"/>
          </a:solidFill>
          <a:ln w="12700">
            <a:solidFill>
              <a:srgbClr val="FFFFFF">
                <a:alpha val="0"/>
              </a:srgbClr>
            </a:solidFill>
            <a:prstDash val="solid"/>
          </a:ln>
        </p:spPr>
        <p:txBody>
          <a:bodyPr/>
          <a:lstStyle/>
          <a:p>
            <a:endParaRPr lang="en-US"/>
          </a:p>
        </p:txBody>
      </p:sp>
      <p:sp>
        <p:nvSpPr>
          <p:cNvPr id="3" name="Shape 1"/>
          <p:cNvSpPr/>
          <p:nvPr/>
        </p:nvSpPr>
        <p:spPr>
          <a:xfrm>
            <a:off x="0" y="6729984"/>
            <a:ext cx="12191695" cy="128016"/>
          </a:xfrm>
          <a:prstGeom prst="rect">
            <a:avLst/>
          </a:prstGeom>
          <a:solidFill>
            <a:srgbClr val="0B57D0"/>
          </a:solidFill>
          <a:ln w="12700">
            <a:solidFill>
              <a:srgbClr val="0B57D0">
                <a:alpha val="0"/>
              </a:srgbClr>
            </a:solidFill>
            <a:prstDash val="solid"/>
          </a:ln>
        </p:spPr>
        <p:txBody>
          <a:bodyPr/>
          <a:lstStyle/>
          <a:p>
            <a:endParaRPr lang="en-US"/>
          </a:p>
        </p:txBody>
      </p:sp>
      <p:sp>
        <p:nvSpPr>
          <p:cNvPr id="4" name="Text 2"/>
          <p:cNvSpPr/>
          <p:nvPr/>
        </p:nvSpPr>
        <p:spPr>
          <a:xfrm>
            <a:off x="411480" y="256032"/>
            <a:ext cx="621792" cy="228600"/>
          </a:xfrm>
          <a:prstGeom prst="rect">
            <a:avLst/>
          </a:prstGeom>
          <a:noFill/>
          <a:ln/>
        </p:spPr>
        <p:txBody>
          <a:bodyPr wrap="square" rtlCol="0" anchor="ctr"/>
          <a:lstStyle/>
          <a:p>
            <a:pPr marL="0" indent="0">
              <a:buNone/>
            </a:pPr>
            <a:r>
              <a:rPr lang="en-US" sz="1100" b="1" dirty="0">
                <a:solidFill>
                  <a:srgbClr val="061B2D"/>
                </a:solidFill>
                <a:latin typeface="Aptos Display" pitchFamily="34" charset="0"/>
                <a:ea typeface="Aptos Display" pitchFamily="34" charset="-122"/>
                <a:cs typeface="Aptos Display" pitchFamily="34" charset="-120"/>
              </a:rPr>
              <a:t>WSP</a:t>
            </a:r>
            <a:endParaRPr lang="en-US" sz="1100" dirty="0"/>
          </a:p>
        </p:txBody>
      </p:sp>
      <p:sp>
        <p:nvSpPr>
          <p:cNvPr id="5" name="Text 3"/>
          <p:cNvSpPr/>
          <p:nvPr/>
        </p:nvSpPr>
        <p:spPr>
          <a:xfrm>
            <a:off x="1143000" y="256032"/>
            <a:ext cx="2926080" cy="228600"/>
          </a:xfrm>
          <a:prstGeom prst="rect">
            <a:avLst/>
          </a:prstGeom>
          <a:noFill/>
          <a:ln/>
        </p:spPr>
        <p:txBody>
          <a:bodyPr wrap="square" rtlCol="0" anchor="ctr"/>
          <a:lstStyle/>
          <a:p>
            <a:pPr marL="0" indent="0">
              <a:buNone/>
            </a:pPr>
            <a:r>
              <a:rPr lang="en-US" sz="760" b="1" dirty="0">
                <a:solidFill>
                  <a:srgbClr val="061B2D"/>
                </a:solidFill>
                <a:latin typeface="Aptos" pitchFamily="34" charset="0"/>
                <a:ea typeface="Aptos" pitchFamily="34" charset="-122"/>
                <a:cs typeface="Aptos" pitchFamily="34" charset="-120"/>
              </a:rPr>
              <a:t>WEB SEARCH PROFESSIONALS</a:t>
            </a:r>
            <a:endParaRPr lang="en-US" sz="760" dirty="0"/>
          </a:p>
        </p:txBody>
      </p:sp>
      <p:sp>
        <p:nvSpPr>
          <p:cNvPr id="6" name="Shape 4"/>
          <p:cNvSpPr/>
          <p:nvPr/>
        </p:nvSpPr>
        <p:spPr>
          <a:xfrm>
            <a:off x="594360" y="713232"/>
            <a:ext cx="2194560" cy="320040"/>
          </a:xfrm>
          <a:prstGeom prst="roundRect">
            <a:avLst>
              <a:gd name="adj" fmla="val 22857"/>
            </a:avLst>
          </a:prstGeom>
          <a:solidFill>
            <a:srgbClr val="1BD8FF"/>
          </a:solidFill>
          <a:ln w="12700">
            <a:solidFill>
              <a:srgbClr val="1BD8FF">
                <a:alpha val="0"/>
              </a:srgbClr>
            </a:solidFill>
            <a:prstDash val="solid"/>
          </a:ln>
        </p:spPr>
        <p:txBody>
          <a:bodyPr/>
          <a:lstStyle/>
          <a:p>
            <a:endParaRPr lang="en-US"/>
          </a:p>
        </p:txBody>
      </p:sp>
      <p:sp>
        <p:nvSpPr>
          <p:cNvPr id="7" name="Text 5"/>
          <p:cNvSpPr/>
          <p:nvPr/>
        </p:nvSpPr>
        <p:spPr>
          <a:xfrm>
            <a:off x="704088" y="800100"/>
            <a:ext cx="1975104" cy="137160"/>
          </a:xfrm>
          <a:prstGeom prst="rect">
            <a:avLst/>
          </a:prstGeom>
          <a:noFill/>
          <a:ln/>
        </p:spPr>
        <p:txBody>
          <a:bodyPr wrap="square" lIns="0" tIns="0" rIns="0" bIns="0" rtlCol="0" anchor="ctr">
            <a:normAutofit/>
          </a:bodyPr>
          <a:lstStyle/>
          <a:p>
            <a:pPr marL="0" indent="0" algn="ctr">
              <a:buNone/>
            </a:pPr>
            <a:r>
              <a:rPr lang="en-US" sz="750" b="1" dirty="0">
                <a:solidFill>
                  <a:srgbClr val="061B2D"/>
                </a:solidFill>
              </a:rPr>
              <a:t>SECTION 1</a:t>
            </a:r>
            <a:endParaRPr lang="en-US" sz="750" dirty="0"/>
          </a:p>
        </p:txBody>
      </p:sp>
      <p:sp>
        <p:nvSpPr>
          <p:cNvPr id="8" name="Text 6"/>
          <p:cNvSpPr/>
          <p:nvPr/>
        </p:nvSpPr>
        <p:spPr>
          <a:xfrm>
            <a:off x="594360" y="1124712"/>
            <a:ext cx="10972800" cy="530352"/>
          </a:xfrm>
          <a:prstGeom prst="rect">
            <a:avLst/>
          </a:prstGeom>
          <a:noFill/>
          <a:ln/>
        </p:spPr>
        <p:txBody>
          <a:bodyPr wrap="square" lIns="0" tIns="0" rIns="0" bIns="0" rtlCol="0" anchor="ctr">
            <a:normAutofit/>
          </a:bodyPr>
          <a:lstStyle/>
          <a:p>
            <a:pPr marL="0" indent="0">
              <a:buNone/>
            </a:pPr>
            <a:r>
              <a:rPr lang="en-US" sz="2600" b="1" dirty="0">
                <a:solidFill>
                  <a:srgbClr val="082032"/>
                </a:solidFill>
                <a:latin typeface="Aptos Display" pitchFamily="34" charset="0"/>
                <a:ea typeface="Aptos Display" pitchFamily="34" charset="-122"/>
                <a:cs typeface="Aptos Display" pitchFamily="34" charset="-120"/>
              </a:rPr>
              <a:t>Build a safe AI SEO operating system</a:t>
            </a:r>
            <a:endParaRPr lang="en-US" sz="2600" dirty="0"/>
          </a:p>
        </p:txBody>
      </p:sp>
      <p:sp>
        <p:nvSpPr>
          <p:cNvPr id="9" name="Shape 7"/>
          <p:cNvSpPr/>
          <p:nvPr/>
        </p:nvSpPr>
        <p:spPr>
          <a:xfrm>
            <a:off x="594360" y="1783080"/>
            <a:ext cx="2560320" cy="32004"/>
          </a:xfrm>
          <a:prstGeom prst="rect">
            <a:avLst/>
          </a:prstGeom>
          <a:solidFill>
            <a:srgbClr val="1BD8FF"/>
          </a:solidFill>
          <a:ln w="12700">
            <a:solidFill>
              <a:srgbClr val="1BD8FF">
                <a:alpha val="0"/>
              </a:srgbClr>
            </a:solidFill>
            <a:prstDash val="solid"/>
          </a:ln>
        </p:spPr>
        <p:txBody>
          <a:bodyPr/>
          <a:lstStyle/>
          <a:p>
            <a:endParaRPr lang="en-US"/>
          </a:p>
        </p:txBody>
      </p:sp>
      <p:sp>
        <p:nvSpPr>
          <p:cNvPr id="10" name="Shape 8"/>
          <p:cNvSpPr/>
          <p:nvPr/>
        </p:nvSpPr>
        <p:spPr>
          <a:xfrm>
            <a:off x="822960" y="227685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1" name="Text 9"/>
          <p:cNvSpPr/>
          <p:nvPr/>
        </p:nvSpPr>
        <p:spPr>
          <a:xfrm>
            <a:off x="1078992" y="2194560"/>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004 - Explain SEO in plain English to your team</a:t>
            </a:r>
            <a:endParaRPr lang="en-US" sz="1500" dirty="0"/>
          </a:p>
        </p:txBody>
      </p:sp>
      <p:sp>
        <p:nvSpPr>
          <p:cNvPr id="12" name="Shape 10"/>
          <p:cNvSpPr/>
          <p:nvPr/>
        </p:nvSpPr>
        <p:spPr>
          <a:xfrm>
            <a:off x="822960" y="275234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3" name="Text 11"/>
          <p:cNvSpPr/>
          <p:nvPr/>
        </p:nvSpPr>
        <p:spPr>
          <a:xfrm>
            <a:off x="1078992" y="2670048"/>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005 - Create an SEO opportunity list</a:t>
            </a:r>
            <a:endParaRPr lang="en-US" sz="1500" dirty="0"/>
          </a:p>
        </p:txBody>
      </p:sp>
      <p:sp>
        <p:nvSpPr>
          <p:cNvPr id="14" name="Shape 12"/>
          <p:cNvSpPr/>
          <p:nvPr/>
        </p:nvSpPr>
        <p:spPr>
          <a:xfrm>
            <a:off x="822960" y="3227832"/>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5" name="Text 13"/>
          <p:cNvSpPr/>
          <p:nvPr/>
        </p:nvSpPr>
        <p:spPr>
          <a:xfrm>
            <a:off x="1078992" y="3145536"/>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006 - Separate strategy from production tasks</a:t>
            </a:r>
            <a:endParaRPr lang="en-US" sz="1500" dirty="0"/>
          </a:p>
        </p:txBody>
      </p:sp>
      <p:sp>
        <p:nvSpPr>
          <p:cNvPr id="16" name="Shape 14"/>
          <p:cNvSpPr/>
          <p:nvPr/>
        </p:nvSpPr>
        <p:spPr>
          <a:xfrm>
            <a:off x="822960" y="3703320"/>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7" name="Text 15"/>
          <p:cNvSpPr/>
          <p:nvPr/>
        </p:nvSpPr>
        <p:spPr>
          <a:xfrm>
            <a:off x="1078992" y="3621024"/>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007 - Build a realistic 30-day SEO sprint</a:t>
            </a:r>
            <a:endParaRPr lang="en-US" sz="1500" dirty="0"/>
          </a:p>
        </p:txBody>
      </p:sp>
      <p:sp>
        <p:nvSpPr>
          <p:cNvPr id="18" name="Shape 16"/>
          <p:cNvSpPr/>
          <p:nvPr/>
        </p:nvSpPr>
        <p:spPr>
          <a:xfrm>
            <a:off x="822960" y="4178808"/>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19" name="Text 17"/>
          <p:cNvSpPr/>
          <p:nvPr/>
        </p:nvSpPr>
        <p:spPr>
          <a:xfrm>
            <a:off x="1078992" y="4096512"/>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008 - Define brand voice before creating content</a:t>
            </a:r>
            <a:endParaRPr lang="en-US" sz="1500" dirty="0"/>
          </a:p>
        </p:txBody>
      </p:sp>
      <p:sp>
        <p:nvSpPr>
          <p:cNvPr id="20" name="Shape 18"/>
          <p:cNvSpPr/>
          <p:nvPr/>
        </p:nvSpPr>
        <p:spPr>
          <a:xfrm>
            <a:off x="822960" y="4654296"/>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1" name="Text 19"/>
          <p:cNvSpPr/>
          <p:nvPr/>
        </p:nvSpPr>
        <p:spPr>
          <a:xfrm>
            <a:off x="1078992" y="4572000"/>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009 - Create a safe content workflow</a:t>
            </a:r>
            <a:endParaRPr lang="en-US" sz="1500" dirty="0"/>
          </a:p>
        </p:txBody>
      </p:sp>
      <p:sp>
        <p:nvSpPr>
          <p:cNvPr id="22" name="Shape 20"/>
          <p:cNvSpPr/>
          <p:nvPr/>
        </p:nvSpPr>
        <p:spPr>
          <a:xfrm>
            <a:off x="822960" y="5129784"/>
            <a:ext cx="118872" cy="118872"/>
          </a:xfrm>
          <a:prstGeom prst="ellipse">
            <a:avLst/>
          </a:prstGeom>
          <a:solidFill>
            <a:srgbClr val="1BD8FF"/>
          </a:solidFill>
          <a:ln w="12700">
            <a:solidFill>
              <a:srgbClr val="1BD8FF">
                <a:alpha val="0"/>
              </a:srgbClr>
            </a:solidFill>
            <a:prstDash val="solid"/>
          </a:ln>
        </p:spPr>
        <p:txBody>
          <a:bodyPr/>
          <a:lstStyle/>
          <a:p>
            <a:endParaRPr lang="en-US"/>
          </a:p>
        </p:txBody>
      </p:sp>
      <p:sp>
        <p:nvSpPr>
          <p:cNvPr id="23" name="Text 21"/>
          <p:cNvSpPr/>
          <p:nvPr/>
        </p:nvSpPr>
        <p:spPr>
          <a:xfrm>
            <a:off x="1078992" y="5047488"/>
            <a:ext cx="9601200" cy="292608"/>
          </a:xfrm>
          <a:prstGeom prst="rect">
            <a:avLst/>
          </a:prstGeom>
          <a:noFill/>
          <a:ln/>
        </p:spPr>
        <p:txBody>
          <a:bodyPr wrap="square" lIns="0" tIns="0" rIns="0" bIns="0" rtlCol="0" anchor="ctr">
            <a:normAutofit/>
          </a:bodyPr>
          <a:lstStyle/>
          <a:p>
            <a:pPr marL="0" indent="0">
              <a:buNone/>
            </a:pPr>
            <a:r>
              <a:rPr lang="en-US" sz="1500" dirty="0">
                <a:solidFill>
                  <a:srgbClr val="082032"/>
                </a:solidFill>
              </a:rPr>
              <a:t>010 - Identify topics that require expert review</a:t>
            </a:r>
            <a:endParaRPr lang="en-US" sz="1500" dirty="0"/>
          </a:p>
        </p:txBody>
      </p:sp>
      <p:sp>
        <p:nvSpPr>
          <p:cNvPr id="24" name="Shape 22"/>
          <p:cNvSpPr/>
          <p:nvPr/>
        </p:nvSpPr>
        <p:spPr>
          <a:xfrm>
            <a:off x="749808" y="5742432"/>
            <a:ext cx="10698480" cy="457200"/>
          </a:xfrm>
          <a:prstGeom prst="roundRect">
            <a:avLst>
              <a:gd name="adj" fmla="val 16000"/>
            </a:avLst>
          </a:prstGeom>
          <a:solidFill>
            <a:srgbClr val="F4FBFF"/>
          </a:solidFill>
          <a:ln w="13970">
            <a:solidFill>
              <a:srgbClr val="1BD8FF"/>
            </a:solidFill>
            <a:prstDash val="solid"/>
          </a:ln>
        </p:spPr>
        <p:txBody>
          <a:bodyPr/>
          <a:lstStyle/>
          <a:p>
            <a:endParaRPr lang="en-US"/>
          </a:p>
        </p:txBody>
      </p:sp>
      <p:sp>
        <p:nvSpPr>
          <p:cNvPr id="25" name="Shape 23"/>
          <p:cNvSpPr/>
          <p:nvPr/>
        </p:nvSpPr>
        <p:spPr>
          <a:xfrm>
            <a:off x="749808" y="5788152"/>
            <a:ext cx="64008" cy="365760"/>
          </a:xfrm>
          <a:prstGeom prst="rect">
            <a:avLst/>
          </a:prstGeom>
          <a:solidFill>
            <a:srgbClr val="1BD8FF"/>
          </a:solidFill>
          <a:ln w="12700">
            <a:solidFill>
              <a:srgbClr val="1BD8FF">
                <a:alpha val="0"/>
              </a:srgbClr>
            </a:solidFill>
            <a:prstDash val="solid"/>
          </a:ln>
        </p:spPr>
        <p:txBody>
          <a:bodyPr/>
          <a:lstStyle/>
          <a:p>
            <a:endParaRPr lang="en-US"/>
          </a:p>
        </p:txBody>
      </p:sp>
      <p:sp>
        <p:nvSpPr>
          <p:cNvPr id="26" name="Text 24"/>
          <p:cNvSpPr/>
          <p:nvPr/>
        </p:nvSpPr>
        <p:spPr>
          <a:xfrm>
            <a:off x="932688" y="5870448"/>
            <a:ext cx="10424160" cy="228600"/>
          </a:xfrm>
          <a:prstGeom prst="rect">
            <a:avLst/>
          </a:prstGeom>
          <a:noFill/>
          <a:ln/>
        </p:spPr>
        <p:txBody>
          <a:bodyPr wrap="square" lIns="381" tIns="381" rIns="381" bIns="381" rtlCol="0" anchor="ctr">
            <a:normAutofit/>
          </a:bodyPr>
          <a:lstStyle/>
          <a:p>
            <a:pPr marL="0" indent="0">
              <a:buNone/>
            </a:pPr>
            <a:r>
              <a:rPr lang="en-US" sz="1300" dirty="0">
                <a:solidFill>
                  <a:srgbClr val="082032"/>
                </a:solidFill>
              </a:rPr>
              <a:t>Workflow: idea -&gt; outline -&gt; AI draft -&gt; human edit -&gt; fact-check -&gt; SEO review -&gt; publish -&gt; measure.</a:t>
            </a:r>
            <a:endParaRPr lang="en-US" sz="1300" dirty="0"/>
          </a:p>
        </p:txBody>
      </p:sp>
      <p:sp>
        <p:nvSpPr>
          <p:cNvPr id="27" name="Text 25"/>
          <p:cNvSpPr/>
          <p:nvPr/>
        </p:nvSpPr>
        <p:spPr>
          <a:xfrm>
            <a:off x="411480" y="6510528"/>
            <a:ext cx="2286000" cy="164592"/>
          </a:xfrm>
          <a:prstGeom prst="rect">
            <a:avLst/>
          </a:prstGeom>
          <a:noFill/>
          <a:ln/>
        </p:spPr>
        <p:txBody>
          <a:bodyPr wrap="square" rtlCol="0" anchor="ctr"/>
          <a:lstStyle/>
          <a:p>
            <a:pPr marL="0" indent="0">
              <a:buNone/>
            </a:pPr>
            <a:r>
              <a:rPr lang="en-US" sz="720" dirty="0">
                <a:solidFill>
                  <a:srgbClr val="52708A"/>
                </a:solidFill>
              </a:rPr>
              <a:t>web-search-pros.com</a:t>
            </a:r>
            <a:endParaRPr lang="en-US" sz="720" dirty="0"/>
          </a:p>
        </p:txBody>
      </p:sp>
      <p:sp>
        <p:nvSpPr>
          <p:cNvPr id="28" name="Text 26"/>
          <p:cNvSpPr/>
          <p:nvPr/>
        </p:nvSpPr>
        <p:spPr>
          <a:xfrm>
            <a:off x="11292840" y="6510528"/>
            <a:ext cx="457200" cy="164592"/>
          </a:xfrm>
          <a:prstGeom prst="rect">
            <a:avLst/>
          </a:prstGeom>
          <a:noFill/>
          <a:ln/>
        </p:spPr>
        <p:txBody>
          <a:bodyPr wrap="square" rtlCol="0" anchor="ctr"/>
          <a:lstStyle/>
          <a:p>
            <a:pPr marL="0" indent="0" algn="r">
              <a:buNone/>
            </a:pPr>
            <a:r>
              <a:rPr lang="en-US" sz="720" dirty="0">
                <a:solidFill>
                  <a:srgbClr val="52708A"/>
                </a:solidFill>
              </a:rPr>
              <a:t>08</a:t>
            </a:r>
            <a:endParaRPr lang="en-US" sz="72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618</TotalTime>
  <Words>4883</Words>
  <Application>Microsoft Office PowerPoint</Application>
  <PresentationFormat>Widescreen</PresentationFormat>
  <Paragraphs>904</Paragraphs>
  <Slides>50</Slides>
  <Notes>49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Web Search Professionals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 Practical Ways to Improve Your Business SEO with AI</dc:title>
  <dc:subject>Webinar deck: 101 Practical Ways to Improve Your Business SEO with AI</dc:subject>
  <dc:creator>Web Search Professionals</dc:creator>
  <cp:lastModifiedBy>Rudy McCormick</cp:lastModifiedBy>
  <cp:revision>2</cp:revision>
  <dcterms:created xsi:type="dcterms:W3CDTF">2026-05-27T13:55:35Z</dcterms:created>
  <dcterms:modified xsi:type="dcterms:W3CDTF">2026-06-12T14:38:26Z</dcterms:modified>
</cp:coreProperties>
</file>